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6"/>
  </p:notesMasterIdLst>
  <p:sldIdLst>
    <p:sldId id="256" r:id="rId2"/>
    <p:sldId id="358" r:id="rId3"/>
    <p:sldId id="359" r:id="rId4"/>
    <p:sldId id="331" r:id="rId5"/>
    <p:sldId id="351" r:id="rId6"/>
    <p:sldId id="279" r:id="rId7"/>
    <p:sldId id="362" r:id="rId8"/>
    <p:sldId id="349" r:id="rId9"/>
    <p:sldId id="350" r:id="rId10"/>
    <p:sldId id="366" r:id="rId11"/>
    <p:sldId id="367" r:id="rId12"/>
    <p:sldId id="368" r:id="rId13"/>
    <p:sldId id="369" r:id="rId14"/>
    <p:sldId id="370" r:id="rId15"/>
    <p:sldId id="365" r:id="rId16"/>
    <p:sldId id="372" r:id="rId17"/>
    <p:sldId id="371" r:id="rId18"/>
    <p:sldId id="306" r:id="rId19"/>
    <p:sldId id="335" r:id="rId20"/>
    <p:sldId id="373" r:id="rId21"/>
    <p:sldId id="378" r:id="rId22"/>
    <p:sldId id="374" r:id="rId23"/>
    <p:sldId id="375" r:id="rId24"/>
    <p:sldId id="336" r:id="rId25"/>
    <p:sldId id="376" r:id="rId26"/>
    <p:sldId id="377" r:id="rId27"/>
    <p:sldId id="379" r:id="rId28"/>
    <p:sldId id="380" r:id="rId29"/>
    <p:sldId id="313" r:id="rId30"/>
    <p:sldId id="340" r:id="rId31"/>
    <p:sldId id="341" r:id="rId32"/>
    <p:sldId id="343" r:id="rId33"/>
    <p:sldId id="314" r:id="rId34"/>
    <p:sldId id="381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8DA4"/>
    <a:srgbClr val="00B2A5"/>
    <a:srgbClr val="FBB040"/>
    <a:srgbClr val="00A9A5"/>
    <a:srgbClr val="CCECFF"/>
    <a:srgbClr val="48C0B6"/>
    <a:srgbClr val="FF9801"/>
    <a:srgbClr val="0FB7BD"/>
    <a:srgbClr val="CBEAF0"/>
    <a:srgbClr val="F794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98" autoAdjust="0"/>
    <p:restoredTop sz="93064"/>
  </p:normalViewPr>
  <p:slideViewPr>
    <p:cSldViewPr snapToGrid="0" showGuides="1">
      <p:cViewPr varScale="1">
        <p:scale>
          <a:sx n="105" d="100"/>
          <a:sy n="105" d="100"/>
        </p:scale>
        <p:origin x="944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A37794-5E27-4DDA-B12E-298686F5888D}" type="doc">
      <dgm:prSet loTypeId="urn:microsoft.com/office/officeart/2005/8/layout/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AE4A381-C505-4165-B0F6-72A547C19C85}">
      <dgm:prSet phldrT="[Text]" custT="1"/>
      <dgm:spPr/>
      <dgm:t>
        <a:bodyPr/>
        <a:lstStyle/>
        <a:p>
          <a:r>
            <a:rPr lang="en-US" sz="4000" dirty="0"/>
            <a:t>VOCABULARY</a:t>
          </a:r>
          <a:endParaRPr lang="en-US" sz="4100" dirty="0"/>
        </a:p>
      </dgm:t>
    </dgm:pt>
    <dgm:pt modelId="{5F988EE9-51EC-4EE7-9568-746F6FAF90B9}" type="parTrans" cxnId="{972CD228-F046-4039-837C-D77BB8151423}">
      <dgm:prSet/>
      <dgm:spPr/>
      <dgm:t>
        <a:bodyPr/>
        <a:lstStyle/>
        <a:p>
          <a:endParaRPr lang="en-US"/>
        </a:p>
      </dgm:t>
    </dgm:pt>
    <dgm:pt modelId="{3591CDED-9223-497A-B3C9-B81FBCAA605A}" type="sibTrans" cxnId="{972CD228-F046-4039-837C-D77BB8151423}">
      <dgm:prSet/>
      <dgm:spPr/>
      <dgm:t>
        <a:bodyPr/>
        <a:lstStyle/>
        <a:p>
          <a:endParaRPr lang="en-US"/>
        </a:p>
      </dgm:t>
    </dgm:pt>
    <dgm:pt modelId="{08FBC75F-95AC-4B05-95BF-E110BC13302B}">
      <dgm:prSet phldrT="[Text]" custT="1"/>
      <dgm:spPr/>
      <dgm:t>
        <a:bodyPr/>
        <a:lstStyle/>
        <a:p>
          <a:r>
            <a:rPr lang="en-US" sz="4000" dirty="0"/>
            <a:t>PRONUNCIATION</a:t>
          </a:r>
          <a:endParaRPr lang="en-US" sz="4100" dirty="0"/>
        </a:p>
      </dgm:t>
    </dgm:pt>
    <dgm:pt modelId="{D2AE03E2-B7A0-4215-A479-8E2362289AC7}" type="parTrans" cxnId="{AC96536A-9678-4FF6-9831-B621C996946B}">
      <dgm:prSet/>
      <dgm:spPr/>
      <dgm:t>
        <a:bodyPr/>
        <a:lstStyle/>
        <a:p>
          <a:endParaRPr lang="en-US"/>
        </a:p>
      </dgm:t>
    </dgm:pt>
    <dgm:pt modelId="{34F2DE42-EDD4-4621-BF87-4CD56614359F}" type="sibTrans" cxnId="{AC96536A-9678-4FF6-9831-B621C996946B}">
      <dgm:prSet/>
      <dgm:spPr/>
      <dgm:t>
        <a:bodyPr/>
        <a:lstStyle/>
        <a:p>
          <a:endParaRPr lang="en-US"/>
        </a:p>
      </dgm:t>
    </dgm:pt>
    <dgm:pt modelId="{BEBFA14B-9B40-4103-84A4-38ECEF66E937}" type="pres">
      <dgm:prSet presAssocID="{AAA37794-5E27-4DDA-B12E-298686F5888D}" presName="linear" presStyleCnt="0">
        <dgm:presLayoutVars>
          <dgm:dir/>
          <dgm:animLvl val="lvl"/>
          <dgm:resizeHandles val="exact"/>
        </dgm:presLayoutVars>
      </dgm:prSet>
      <dgm:spPr/>
    </dgm:pt>
    <dgm:pt modelId="{65BDE73A-EF1C-4F0B-B738-EC9506EC3EB6}" type="pres">
      <dgm:prSet presAssocID="{8AE4A381-C505-4165-B0F6-72A547C19C85}" presName="parentLin" presStyleCnt="0"/>
      <dgm:spPr/>
    </dgm:pt>
    <dgm:pt modelId="{39089052-8674-4477-9BFB-07FBFFFFD8C8}" type="pres">
      <dgm:prSet presAssocID="{8AE4A381-C505-4165-B0F6-72A547C19C85}" presName="parentLeftMargin" presStyleLbl="node1" presStyleIdx="0" presStyleCnt="2"/>
      <dgm:spPr/>
    </dgm:pt>
    <dgm:pt modelId="{EF919B30-8E50-4BE5-BFF9-A011BC59CF55}" type="pres">
      <dgm:prSet presAssocID="{8AE4A381-C505-4165-B0F6-72A547C19C8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8662491-2000-4CC6-BEEC-D1859AFD2268}" type="pres">
      <dgm:prSet presAssocID="{8AE4A381-C505-4165-B0F6-72A547C19C85}" presName="negativeSpace" presStyleCnt="0"/>
      <dgm:spPr/>
    </dgm:pt>
    <dgm:pt modelId="{E928C619-1DE9-419E-A5FA-3C9A247B8E43}" type="pres">
      <dgm:prSet presAssocID="{8AE4A381-C505-4165-B0F6-72A547C19C85}" presName="childText" presStyleLbl="conFgAcc1" presStyleIdx="0" presStyleCnt="2">
        <dgm:presLayoutVars>
          <dgm:bulletEnabled val="1"/>
        </dgm:presLayoutVars>
      </dgm:prSet>
      <dgm:spPr/>
    </dgm:pt>
    <dgm:pt modelId="{39270468-BD01-4F24-9A98-60E7CF789B54}" type="pres">
      <dgm:prSet presAssocID="{3591CDED-9223-497A-B3C9-B81FBCAA605A}" presName="spaceBetweenRectangles" presStyleCnt="0"/>
      <dgm:spPr/>
    </dgm:pt>
    <dgm:pt modelId="{5A649B72-39A4-4A84-8236-B0BF3AC76109}" type="pres">
      <dgm:prSet presAssocID="{08FBC75F-95AC-4B05-95BF-E110BC13302B}" presName="parentLin" presStyleCnt="0"/>
      <dgm:spPr/>
    </dgm:pt>
    <dgm:pt modelId="{667686F2-9BA3-4B10-A5F2-38ECCD6CCAB1}" type="pres">
      <dgm:prSet presAssocID="{08FBC75F-95AC-4B05-95BF-E110BC13302B}" presName="parentLeftMargin" presStyleLbl="node1" presStyleIdx="0" presStyleCnt="2"/>
      <dgm:spPr/>
    </dgm:pt>
    <dgm:pt modelId="{B45E6B02-74BC-4456-B7B1-4DD6C1455987}" type="pres">
      <dgm:prSet presAssocID="{08FBC75F-95AC-4B05-95BF-E110BC13302B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22519622-4D32-44DB-990E-774C307AAEA0}" type="pres">
      <dgm:prSet presAssocID="{08FBC75F-95AC-4B05-95BF-E110BC13302B}" presName="negativeSpace" presStyleCnt="0"/>
      <dgm:spPr/>
    </dgm:pt>
    <dgm:pt modelId="{0943D2D3-D540-4B67-9430-6AB54FD11AEA}" type="pres">
      <dgm:prSet presAssocID="{08FBC75F-95AC-4B05-95BF-E110BC13302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8BB3FB04-4242-42C7-98F6-AF0723A19028}" type="presOf" srcId="{8AE4A381-C505-4165-B0F6-72A547C19C85}" destId="{EF919B30-8E50-4BE5-BFF9-A011BC59CF55}" srcOrd="1" destOrd="0" presId="urn:microsoft.com/office/officeart/2005/8/layout/list1"/>
    <dgm:cxn modelId="{67D30C15-C5F0-4107-B050-3FC734BA4B54}" type="presOf" srcId="{AAA37794-5E27-4DDA-B12E-298686F5888D}" destId="{BEBFA14B-9B40-4103-84A4-38ECEF66E937}" srcOrd="0" destOrd="0" presId="urn:microsoft.com/office/officeart/2005/8/layout/list1"/>
    <dgm:cxn modelId="{972CD228-F046-4039-837C-D77BB8151423}" srcId="{AAA37794-5E27-4DDA-B12E-298686F5888D}" destId="{8AE4A381-C505-4165-B0F6-72A547C19C85}" srcOrd="0" destOrd="0" parTransId="{5F988EE9-51EC-4EE7-9568-746F6FAF90B9}" sibTransId="{3591CDED-9223-497A-B3C9-B81FBCAA605A}"/>
    <dgm:cxn modelId="{CCA00267-AE5C-42E7-B9AA-161E2CD7E597}" type="presOf" srcId="{08FBC75F-95AC-4B05-95BF-E110BC13302B}" destId="{667686F2-9BA3-4B10-A5F2-38ECCD6CCAB1}" srcOrd="0" destOrd="0" presId="urn:microsoft.com/office/officeart/2005/8/layout/list1"/>
    <dgm:cxn modelId="{AC96536A-9678-4FF6-9831-B621C996946B}" srcId="{AAA37794-5E27-4DDA-B12E-298686F5888D}" destId="{08FBC75F-95AC-4B05-95BF-E110BC13302B}" srcOrd="1" destOrd="0" parTransId="{D2AE03E2-B7A0-4215-A479-8E2362289AC7}" sibTransId="{34F2DE42-EDD4-4621-BF87-4CD56614359F}"/>
    <dgm:cxn modelId="{FA8C36BB-DFB9-4D89-921C-424894B97C92}" type="presOf" srcId="{8AE4A381-C505-4165-B0F6-72A547C19C85}" destId="{39089052-8674-4477-9BFB-07FBFFFFD8C8}" srcOrd="0" destOrd="0" presId="urn:microsoft.com/office/officeart/2005/8/layout/list1"/>
    <dgm:cxn modelId="{B549EFE4-5036-448C-AC80-C10A92AA9E9B}" type="presOf" srcId="{08FBC75F-95AC-4B05-95BF-E110BC13302B}" destId="{B45E6B02-74BC-4456-B7B1-4DD6C1455987}" srcOrd="1" destOrd="0" presId="urn:microsoft.com/office/officeart/2005/8/layout/list1"/>
    <dgm:cxn modelId="{BAC3C11A-5F55-4D50-83A4-E64299EA931E}" type="presParOf" srcId="{BEBFA14B-9B40-4103-84A4-38ECEF66E937}" destId="{65BDE73A-EF1C-4F0B-B738-EC9506EC3EB6}" srcOrd="0" destOrd="0" presId="urn:microsoft.com/office/officeart/2005/8/layout/list1"/>
    <dgm:cxn modelId="{05D65779-2805-4A85-B3D5-519333A5E0A4}" type="presParOf" srcId="{65BDE73A-EF1C-4F0B-B738-EC9506EC3EB6}" destId="{39089052-8674-4477-9BFB-07FBFFFFD8C8}" srcOrd="0" destOrd="0" presId="urn:microsoft.com/office/officeart/2005/8/layout/list1"/>
    <dgm:cxn modelId="{C53C3EB8-A237-4FBD-926F-5E7DE3FE8571}" type="presParOf" srcId="{65BDE73A-EF1C-4F0B-B738-EC9506EC3EB6}" destId="{EF919B30-8E50-4BE5-BFF9-A011BC59CF55}" srcOrd="1" destOrd="0" presId="urn:microsoft.com/office/officeart/2005/8/layout/list1"/>
    <dgm:cxn modelId="{8C6CC264-0390-4FC6-B4DC-1DF3CE7EC632}" type="presParOf" srcId="{BEBFA14B-9B40-4103-84A4-38ECEF66E937}" destId="{F8662491-2000-4CC6-BEEC-D1859AFD2268}" srcOrd="1" destOrd="0" presId="urn:microsoft.com/office/officeart/2005/8/layout/list1"/>
    <dgm:cxn modelId="{775C05A2-8982-4D71-A5F4-B76615477377}" type="presParOf" srcId="{BEBFA14B-9B40-4103-84A4-38ECEF66E937}" destId="{E928C619-1DE9-419E-A5FA-3C9A247B8E43}" srcOrd="2" destOrd="0" presId="urn:microsoft.com/office/officeart/2005/8/layout/list1"/>
    <dgm:cxn modelId="{9ED0A224-AA15-4190-9FD7-4FF9CB9DB408}" type="presParOf" srcId="{BEBFA14B-9B40-4103-84A4-38ECEF66E937}" destId="{39270468-BD01-4F24-9A98-60E7CF789B54}" srcOrd="3" destOrd="0" presId="urn:microsoft.com/office/officeart/2005/8/layout/list1"/>
    <dgm:cxn modelId="{21DAAE0A-9BDC-4225-B74E-08336900DED3}" type="presParOf" srcId="{BEBFA14B-9B40-4103-84A4-38ECEF66E937}" destId="{5A649B72-39A4-4A84-8236-B0BF3AC76109}" srcOrd="4" destOrd="0" presId="urn:microsoft.com/office/officeart/2005/8/layout/list1"/>
    <dgm:cxn modelId="{668752EF-3B8C-4DD2-9E24-03F988A5EEFC}" type="presParOf" srcId="{5A649B72-39A4-4A84-8236-B0BF3AC76109}" destId="{667686F2-9BA3-4B10-A5F2-38ECCD6CCAB1}" srcOrd="0" destOrd="0" presId="urn:microsoft.com/office/officeart/2005/8/layout/list1"/>
    <dgm:cxn modelId="{792668C8-8F5E-4125-816F-BFA005FEC4E4}" type="presParOf" srcId="{5A649B72-39A4-4A84-8236-B0BF3AC76109}" destId="{B45E6B02-74BC-4456-B7B1-4DD6C1455987}" srcOrd="1" destOrd="0" presId="urn:microsoft.com/office/officeart/2005/8/layout/list1"/>
    <dgm:cxn modelId="{CC38B245-D625-4FAE-B7DF-C6E5D172E209}" type="presParOf" srcId="{BEBFA14B-9B40-4103-84A4-38ECEF66E937}" destId="{22519622-4D32-44DB-990E-774C307AAEA0}" srcOrd="5" destOrd="0" presId="urn:microsoft.com/office/officeart/2005/8/layout/list1"/>
    <dgm:cxn modelId="{403C340D-ED47-4744-BC52-C1609C05E1EC}" type="presParOf" srcId="{BEBFA14B-9B40-4103-84A4-38ECEF66E937}" destId="{0943D2D3-D540-4B67-9430-6AB54FD11AE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A37794-5E27-4DDA-B12E-298686F5888D}" type="doc">
      <dgm:prSet loTypeId="urn:microsoft.com/office/officeart/2005/8/layout/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AE4A381-C505-4165-B0F6-72A547C19C85}">
      <dgm:prSet phldrT="[Text]" custT="1"/>
      <dgm:spPr/>
      <dgm:t>
        <a:bodyPr/>
        <a:lstStyle/>
        <a:p>
          <a:r>
            <a:rPr lang="en-US" sz="4000" dirty="0"/>
            <a:t>VOCABULARY</a:t>
          </a:r>
          <a:endParaRPr lang="en-US" sz="4100" dirty="0"/>
        </a:p>
      </dgm:t>
    </dgm:pt>
    <dgm:pt modelId="{5F988EE9-51EC-4EE7-9568-746F6FAF90B9}" type="parTrans" cxnId="{972CD228-F046-4039-837C-D77BB8151423}">
      <dgm:prSet/>
      <dgm:spPr/>
      <dgm:t>
        <a:bodyPr/>
        <a:lstStyle/>
        <a:p>
          <a:endParaRPr lang="en-US"/>
        </a:p>
      </dgm:t>
    </dgm:pt>
    <dgm:pt modelId="{3591CDED-9223-497A-B3C9-B81FBCAA605A}" type="sibTrans" cxnId="{972CD228-F046-4039-837C-D77BB8151423}">
      <dgm:prSet/>
      <dgm:spPr/>
      <dgm:t>
        <a:bodyPr/>
        <a:lstStyle/>
        <a:p>
          <a:endParaRPr lang="en-US"/>
        </a:p>
      </dgm:t>
    </dgm:pt>
    <dgm:pt modelId="{08FBC75F-95AC-4B05-95BF-E110BC13302B}">
      <dgm:prSet phldrT="[Text]" custT="1"/>
      <dgm:spPr/>
      <dgm:t>
        <a:bodyPr/>
        <a:lstStyle/>
        <a:p>
          <a:r>
            <a:rPr lang="en-US" sz="4000" dirty="0"/>
            <a:t>PRONUNCIATION</a:t>
          </a:r>
          <a:endParaRPr lang="en-US" sz="4100" dirty="0"/>
        </a:p>
      </dgm:t>
    </dgm:pt>
    <dgm:pt modelId="{D2AE03E2-B7A0-4215-A479-8E2362289AC7}" type="parTrans" cxnId="{AC96536A-9678-4FF6-9831-B621C996946B}">
      <dgm:prSet/>
      <dgm:spPr/>
      <dgm:t>
        <a:bodyPr/>
        <a:lstStyle/>
        <a:p>
          <a:endParaRPr lang="en-US"/>
        </a:p>
      </dgm:t>
    </dgm:pt>
    <dgm:pt modelId="{34F2DE42-EDD4-4621-BF87-4CD56614359F}" type="sibTrans" cxnId="{AC96536A-9678-4FF6-9831-B621C996946B}">
      <dgm:prSet/>
      <dgm:spPr/>
      <dgm:t>
        <a:bodyPr/>
        <a:lstStyle/>
        <a:p>
          <a:endParaRPr lang="en-US"/>
        </a:p>
      </dgm:t>
    </dgm:pt>
    <dgm:pt modelId="{BEBFA14B-9B40-4103-84A4-38ECEF66E937}" type="pres">
      <dgm:prSet presAssocID="{AAA37794-5E27-4DDA-B12E-298686F5888D}" presName="linear" presStyleCnt="0">
        <dgm:presLayoutVars>
          <dgm:dir/>
          <dgm:animLvl val="lvl"/>
          <dgm:resizeHandles val="exact"/>
        </dgm:presLayoutVars>
      </dgm:prSet>
      <dgm:spPr/>
    </dgm:pt>
    <dgm:pt modelId="{65BDE73A-EF1C-4F0B-B738-EC9506EC3EB6}" type="pres">
      <dgm:prSet presAssocID="{8AE4A381-C505-4165-B0F6-72A547C19C85}" presName="parentLin" presStyleCnt="0"/>
      <dgm:spPr/>
    </dgm:pt>
    <dgm:pt modelId="{39089052-8674-4477-9BFB-07FBFFFFD8C8}" type="pres">
      <dgm:prSet presAssocID="{8AE4A381-C505-4165-B0F6-72A547C19C85}" presName="parentLeftMargin" presStyleLbl="node1" presStyleIdx="0" presStyleCnt="2"/>
      <dgm:spPr/>
    </dgm:pt>
    <dgm:pt modelId="{EF919B30-8E50-4BE5-BFF9-A011BC59CF55}" type="pres">
      <dgm:prSet presAssocID="{8AE4A381-C505-4165-B0F6-72A547C19C8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8662491-2000-4CC6-BEEC-D1859AFD2268}" type="pres">
      <dgm:prSet presAssocID="{8AE4A381-C505-4165-B0F6-72A547C19C85}" presName="negativeSpace" presStyleCnt="0"/>
      <dgm:spPr/>
    </dgm:pt>
    <dgm:pt modelId="{E928C619-1DE9-419E-A5FA-3C9A247B8E43}" type="pres">
      <dgm:prSet presAssocID="{8AE4A381-C505-4165-B0F6-72A547C19C85}" presName="childText" presStyleLbl="conFgAcc1" presStyleIdx="0" presStyleCnt="2">
        <dgm:presLayoutVars>
          <dgm:bulletEnabled val="1"/>
        </dgm:presLayoutVars>
      </dgm:prSet>
      <dgm:spPr/>
    </dgm:pt>
    <dgm:pt modelId="{39270468-BD01-4F24-9A98-60E7CF789B54}" type="pres">
      <dgm:prSet presAssocID="{3591CDED-9223-497A-B3C9-B81FBCAA605A}" presName="spaceBetweenRectangles" presStyleCnt="0"/>
      <dgm:spPr/>
    </dgm:pt>
    <dgm:pt modelId="{5A649B72-39A4-4A84-8236-B0BF3AC76109}" type="pres">
      <dgm:prSet presAssocID="{08FBC75F-95AC-4B05-95BF-E110BC13302B}" presName="parentLin" presStyleCnt="0"/>
      <dgm:spPr/>
    </dgm:pt>
    <dgm:pt modelId="{667686F2-9BA3-4B10-A5F2-38ECCD6CCAB1}" type="pres">
      <dgm:prSet presAssocID="{08FBC75F-95AC-4B05-95BF-E110BC13302B}" presName="parentLeftMargin" presStyleLbl="node1" presStyleIdx="0" presStyleCnt="2"/>
      <dgm:spPr/>
    </dgm:pt>
    <dgm:pt modelId="{B45E6B02-74BC-4456-B7B1-4DD6C1455987}" type="pres">
      <dgm:prSet presAssocID="{08FBC75F-95AC-4B05-95BF-E110BC13302B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22519622-4D32-44DB-990E-774C307AAEA0}" type="pres">
      <dgm:prSet presAssocID="{08FBC75F-95AC-4B05-95BF-E110BC13302B}" presName="negativeSpace" presStyleCnt="0"/>
      <dgm:spPr/>
    </dgm:pt>
    <dgm:pt modelId="{0943D2D3-D540-4B67-9430-6AB54FD11AEA}" type="pres">
      <dgm:prSet presAssocID="{08FBC75F-95AC-4B05-95BF-E110BC13302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F8FD991A-F304-403B-A9F6-88FA962940AB}" type="presOf" srcId="{8AE4A381-C505-4165-B0F6-72A547C19C85}" destId="{39089052-8674-4477-9BFB-07FBFFFFD8C8}" srcOrd="0" destOrd="0" presId="urn:microsoft.com/office/officeart/2005/8/layout/list1"/>
    <dgm:cxn modelId="{972CD228-F046-4039-837C-D77BB8151423}" srcId="{AAA37794-5E27-4DDA-B12E-298686F5888D}" destId="{8AE4A381-C505-4165-B0F6-72A547C19C85}" srcOrd="0" destOrd="0" parTransId="{5F988EE9-51EC-4EE7-9568-746F6FAF90B9}" sibTransId="{3591CDED-9223-497A-B3C9-B81FBCAA605A}"/>
    <dgm:cxn modelId="{02DCE92C-7C08-4B2D-95CA-4EB85E422668}" type="presOf" srcId="{08FBC75F-95AC-4B05-95BF-E110BC13302B}" destId="{667686F2-9BA3-4B10-A5F2-38ECCD6CCAB1}" srcOrd="0" destOrd="0" presId="urn:microsoft.com/office/officeart/2005/8/layout/list1"/>
    <dgm:cxn modelId="{07B2F63F-9645-47E4-8DB5-A23939403086}" type="presOf" srcId="{8AE4A381-C505-4165-B0F6-72A547C19C85}" destId="{EF919B30-8E50-4BE5-BFF9-A011BC59CF55}" srcOrd="1" destOrd="0" presId="urn:microsoft.com/office/officeart/2005/8/layout/list1"/>
    <dgm:cxn modelId="{AC96536A-9678-4FF6-9831-B621C996946B}" srcId="{AAA37794-5E27-4DDA-B12E-298686F5888D}" destId="{08FBC75F-95AC-4B05-95BF-E110BC13302B}" srcOrd="1" destOrd="0" parTransId="{D2AE03E2-B7A0-4215-A479-8E2362289AC7}" sibTransId="{34F2DE42-EDD4-4621-BF87-4CD56614359F}"/>
    <dgm:cxn modelId="{519E1BA2-1602-404F-8879-3C2D331DBC58}" type="presOf" srcId="{AAA37794-5E27-4DDA-B12E-298686F5888D}" destId="{BEBFA14B-9B40-4103-84A4-38ECEF66E937}" srcOrd="0" destOrd="0" presId="urn:microsoft.com/office/officeart/2005/8/layout/list1"/>
    <dgm:cxn modelId="{845812C7-FA87-427A-B813-9574F110DC04}" type="presOf" srcId="{08FBC75F-95AC-4B05-95BF-E110BC13302B}" destId="{B45E6B02-74BC-4456-B7B1-4DD6C1455987}" srcOrd="1" destOrd="0" presId="urn:microsoft.com/office/officeart/2005/8/layout/list1"/>
    <dgm:cxn modelId="{64A762E8-C34F-456B-8581-A49278B2E987}" type="presParOf" srcId="{BEBFA14B-9B40-4103-84A4-38ECEF66E937}" destId="{65BDE73A-EF1C-4F0B-B738-EC9506EC3EB6}" srcOrd="0" destOrd="0" presId="urn:microsoft.com/office/officeart/2005/8/layout/list1"/>
    <dgm:cxn modelId="{767016BD-0773-4DBA-A702-578893F5C8C6}" type="presParOf" srcId="{65BDE73A-EF1C-4F0B-B738-EC9506EC3EB6}" destId="{39089052-8674-4477-9BFB-07FBFFFFD8C8}" srcOrd="0" destOrd="0" presId="urn:microsoft.com/office/officeart/2005/8/layout/list1"/>
    <dgm:cxn modelId="{B5635B0E-B774-4620-8203-32FB89D769E1}" type="presParOf" srcId="{65BDE73A-EF1C-4F0B-B738-EC9506EC3EB6}" destId="{EF919B30-8E50-4BE5-BFF9-A011BC59CF55}" srcOrd="1" destOrd="0" presId="urn:microsoft.com/office/officeart/2005/8/layout/list1"/>
    <dgm:cxn modelId="{00EC307B-2660-4DC9-8AB5-B060D3CB4081}" type="presParOf" srcId="{BEBFA14B-9B40-4103-84A4-38ECEF66E937}" destId="{F8662491-2000-4CC6-BEEC-D1859AFD2268}" srcOrd="1" destOrd="0" presId="urn:microsoft.com/office/officeart/2005/8/layout/list1"/>
    <dgm:cxn modelId="{2882BB02-32C3-4FA7-8843-43CBE849BB80}" type="presParOf" srcId="{BEBFA14B-9B40-4103-84A4-38ECEF66E937}" destId="{E928C619-1DE9-419E-A5FA-3C9A247B8E43}" srcOrd="2" destOrd="0" presId="urn:microsoft.com/office/officeart/2005/8/layout/list1"/>
    <dgm:cxn modelId="{A4545D73-5073-4D53-946E-058D977FCCF9}" type="presParOf" srcId="{BEBFA14B-9B40-4103-84A4-38ECEF66E937}" destId="{39270468-BD01-4F24-9A98-60E7CF789B54}" srcOrd="3" destOrd="0" presId="urn:microsoft.com/office/officeart/2005/8/layout/list1"/>
    <dgm:cxn modelId="{064462A8-E925-4AAB-9371-9830CC74C98B}" type="presParOf" srcId="{BEBFA14B-9B40-4103-84A4-38ECEF66E937}" destId="{5A649B72-39A4-4A84-8236-B0BF3AC76109}" srcOrd="4" destOrd="0" presId="urn:microsoft.com/office/officeart/2005/8/layout/list1"/>
    <dgm:cxn modelId="{91A1ED70-0CB5-4402-9D58-297C1232CFA6}" type="presParOf" srcId="{5A649B72-39A4-4A84-8236-B0BF3AC76109}" destId="{667686F2-9BA3-4B10-A5F2-38ECCD6CCAB1}" srcOrd="0" destOrd="0" presId="urn:microsoft.com/office/officeart/2005/8/layout/list1"/>
    <dgm:cxn modelId="{7953B240-AB5C-483A-83DB-E14E9A6C0CCC}" type="presParOf" srcId="{5A649B72-39A4-4A84-8236-B0BF3AC76109}" destId="{B45E6B02-74BC-4456-B7B1-4DD6C1455987}" srcOrd="1" destOrd="0" presId="urn:microsoft.com/office/officeart/2005/8/layout/list1"/>
    <dgm:cxn modelId="{C1133983-7191-4B8B-8C66-5428C70D2064}" type="presParOf" srcId="{BEBFA14B-9B40-4103-84A4-38ECEF66E937}" destId="{22519622-4D32-44DB-990E-774C307AAEA0}" srcOrd="5" destOrd="0" presId="urn:microsoft.com/office/officeart/2005/8/layout/list1"/>
    <dgm:cxn modelId="{DD35DB71-DEEC-48A4-9BF5-E6BD4FADCFED}" type="presParOf" srcId="{BEBFA14B-9B40-4103-84A4-38ECEF66E937}" destId="{0943D2D3-D540-4B67-9430-6AB54FD11AE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8C619-1DE9-419E-A5FA-3C9A247B8E43}">
      <dsp:nvSpPr>
        <dsp:cNvPr id="0" name=""/>
        <dsp:cNvSpPr/>
      </dsp:nvSpPr>
      <dsp:spPr>
        <a:xfrm>
          <a:off x="0" y="61739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919B30-8E50-4BE5-BFF9-A011BC59CF55}">
      <dsp:nvSpPr>
        <dsp:cNvPr id="0" name=""/>
        <dsp:cNvSpPr/>
      </dsp:nvSpPr>
      <dsp:spPr>
        <a:xfrm>
          <a:off x="313205" y="12237"/>
          <a:ext cx="4384870" cy="121032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VOCABULARY</a:t>
          </a:r>
          <a:endParaRPr lang="en-US" sz="4100" kern="1200" dirty="0"/>
        </a:p>
      </dsp:txBody>
      <dsp:txXfrm>
        <a:off x="372288" y="71320"/>
        <a:ext cx="4266704" cy="1092154"/>
      </dsp:txXfrm>
    </dsp:sp>
    <dsp:sp modelId="{0943D2D3-D540-4B67-9430-6AB54FD11AEA}">
      <dsp:nvSpPr>
        <dsp:cNvPr id="0" name=""/>
        <dsp:cNvSpPr/>
      </dsp:nvSpPr>
      <dsp:spPr>
        <a:xfrm>
          <a:off x="0" y="247715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5E6B02-74BC-4456-B7B1-4DD6C1455987}">
      <dsp:nvSpPr>
        <dsp:cNvPr id="0" name=""/>
        <dsp:cNvSpPr/>
      </dsp:nvSpPr>
      <dsp:spPr>
        <a:xfrm>
          <a:off x="313205" y="1871997"/>
          <a:ext cx="4384870" cy="1210320"/>
        </a:xfrm>
        <a:prstGeom prst="round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PRONUNCIATION</a:t>
          </a:r>
          <a:endParaRPr lang="en-US" sz="4100" kern="1200" dirty="0"/>
        </a:p>
      </dsp:txBody>
      <dsp:txXfrm>
        <a:off x="372288" y="1931080"/>
        <a:ext cx="4266704" cy="10921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8C619-1DE9-419E-A5FA-3C9A247B8E43}">
      <dsp:nvSpPr>
        <dsp:cNvPr id="0" name=""/>
        <dsp:cNvSpPr/>
      </dsp:nvSpPr>
      <dsp:spPr>
        <a:xfrm>
          <a:off x="0" y="61739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919B30-8E50-4BE5-BFF9-A011BC59CF55}">
      <dsp:nvSpPr>
        <dsp:cNvPr id="0" name=""/>
        <dsp:cNvSpPr/>
      </dsp:nvSpPr>
      <dsp:spPr>
        <a:xfrm>
          <a:off x="313205" y="12237"/>
          <a:ext cx="4384870" cy="121032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VOCABULARY</a:t>
          </a:r>
          <a:endParaRPr lang="en-US" sz="4100" kern="1200" dirty="0"/>
        </a:p>
      </dsp:txBody>
      <dsp:txXfrm>
        <a:off x="372288" y="71320"/>
        <a:ext cx="4266704" cy="1092154"/>
      </dsp:txXfrm>
    </dsp:sp>
    <dsp:sp modelId="{0943D2D3-D540-4B67-9430-6AB54FD11AEA}">
      <dsp:nvSpPr>
        <dsp:cNvPr id="0" name=""/>
        <dsp:cNvSpPr/>
      </dsp:nvSpPr>
      <dsp:spPr>
        <a:xfrm>
          <a:off x="0" y="247715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5E6B02-74BC-4456-B7B1-4DD6C1455987}">
      <dsp:nvSpPr>
        <dsp:cNvPr id="0" name=""/>
        <dsp:cNvSpPr/>
      </dsp:nvSpPr>
      <dsp:spPr>
        <a:xfrm>
          <a:off x="313205" y="1871997"/>
          <a:ext cx="4384870" cy="1210320"/>
        </a:xfrm>
        <a:prstGeom prst="round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PRONUNCIATION</a:t>
          </a:r>
          <a:endParaRPr lang="en-US" sz="4100" kern="1200" dirty="0"/>
        </a:p>
      </dsp:txBody>
      <dsp:txXfrm>
        <a:off x="372288" y="1931080"/>
        <a:ext cx="4266704" cy="10921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7/21/23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578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350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150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416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7350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802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0423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621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6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2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4371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says 1-15 words containing two-syllable words</a:t>
            </a:r>
            <a:r>
              <a:rPr lang="vi-VN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stand up for the ones with first main stress pattern, sit down for the second main stress pattern.  </a:t>
            </a:r>
            <a:r>
              <a:rPr lang="en-US" sz="1200" b="1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6376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49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177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5607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41" name="Google Shape;341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9401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937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641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.png"/><Relationship Id="rId9" Type="http://schemas.microsoft.com/office/2007/relationships/diagramDrawing" Target="../diagrams/drawin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3" Type="http://schemas.openxmlformats.org/officeDocument/2006/relationships/image" Target="../media/image19.tiff"/><Relationship Id="rId7" Type="http://schemas.openxmlformats.org/officeDocument/2006/relationships/image" Target="../media/image2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slide" Target="slide24.xml"/><Relationship Id="rId7" Type="http://schemas.openxmlformats.org/officeDocument/2006/relationships/slide" Target="slide2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6.xml"/><Relationship Id="rId5" Type="http://schemas.openxmlformats.org/officeDocument/2006/relationships/slide" Target="slide22.xml"/><Relationship Id="rId10" Type="http://schemas.openxmlformats.org/officeDocument/2006/relationships/slide" Target="slide28.xml"/><Relationship Id="rId4" Type="http://schemas.openxmlformats.org/officeDocument/2006/relationships/slide" Target="slide25.xml"/><Relationship Id="rId9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notesSlide" Target="../notesSlides/notesSlide17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image" Target="../media/image27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microsoft.com/office/2007/relationships/media" Target="../media/media8.mp3"/><Relationship Id="rId10" Type="http://schemas.openxmlformats.org/officeDocument/2006/relationships/audio" Target="../media/media5.mp3"/><Relationship Id="rId19" Type="http://schemas.openxmlformats.org/officeDocument/2006/relationships/image" Target="../media/image26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372567" y="1670264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78" y="1303957"/>
            <a:ext cx="1344559" cy="12776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25338" y="1757476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2: A CLOSER LOOK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7681" y="237708"/>
            <a:ext cx="1475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49" y="229764"/>
            <a:ext cx="8237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FESTIVALS AROUND THE WORLD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9</a:t>
            </a:r>
          </a:p>
        </p:txBody>
      </p:sp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3375061272"/>
              </p:ext>
            </p:extLst>
          </p:nvPr>
        </p:nvGraphicFramePr>
        <p:xfrm>
          <a:off x="3851564" y="2709948"/>
          <a:ext cx="6264101" cy="3522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1881;p31"/>
          <p:cNvSpPr txBox="1">
            <a:spLocks/>
          </p:cNvSpPr>
          <p:nvPr/>
        </p:nvSpPr>
        <p:spPr>
          <a:xfrm>
            <a:off x="1029863" y="4999998"/>
            <a:ext cx="551858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>
                <a:cs typeface="Calibri" panose="020F0502020204030204" pitchFamily="34" charset="0"/>
              </a:rPr>
              <a:t>- </a:t>
            </a:r>
            <a:r>
              <a:rPr lang="vi-VN" sz="3200" b="1" dirty="0">
                <a:cs typeface="Calibri" panose="020F0502020204030204" pitchFamily="34" charset="0"/>
              </a:rPr>
              <a:t>Cannes Film Festival</a:t>
            </a:r>
            <a:r>
              <a:rPr lang="en-US" sz="3200" b="1" dirty="0">
                <a:cs typeface="Calibri" panose="020F0502020204030204" pitchFamily="34" charset="0"/>
              </a:rPr>
              <a:t>: </a:t>
            </a:r>
          </a:p>
        </p:txBody>
      </p:sp>
      <p:sp>
        <p:nvSpPr>
          <p:cNvPr id="6" name="Rectangle 5"/>
          <p:cNvSpPr/>
          <p:nvPr/>
        </p:nvSpPr>
        <p:spPr>
          <a:xfrm>
            <a:off x="5980919" y="5142098"/>
            <a:ext cx="50150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solidFill>
                  <a:schemeClr val="accent5"/>
                </a:solidFill>
              </a:rPr>
              <a:t>Liên hoan phim Cannes</a:t>
            </a:r>
            <a:endParaRPr lang="en-US" sz="3200" b="1" dirty="0">
              <a:solidFill>
                <a:schemeClr val="accent5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30962" y="5715298"/>
            <a:ext cx="26068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accent5"/>
                </a:solidFill>
              </a:rPr>
              <a:t>/</a:t>
            </a:r>
            <a:r>
              <a:rPr lang="en-US" sz="2400" b="1" dirty="0" err="1">
                <a:solidFill>
                  <a:schemeClr val="accent5"/>
                </a:solidFill>
              </a:rPr>
              <a:t>kæn</a:t>
            </a:r>
            <a:r>
              <a:rPr lang="en-US" sz="2400" b="1" dirty="0">
                <a:solidFill>
                  <a:schemeClr val="accent5"/>
                </a:solidFill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</a:rPr>
              <a:t>fɪlm</a:t>
            </a:r>
            <a:r>
              <a:rPr lang="en-US" sz="2400" b="1" dirty="0">
                <a:solidFill>
                  <a:schemeClr val="accent5"/>
                </a:solidFill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</a:rPr>
              <a:t>fes.tɪ.vl</a:t>
            </a:r>
            <a:r>
              <a:rPr lang="en-US" sz="2400" b="1" dirty="0">
                <a:solidFill>
                  <a:schemeClr val="accent5"/>
                </a:solidFill>
              </a:rPr>
              <a:t>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32870" y="85831"/>
            <a:ext cx="326313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4E7B0F-D5F6-E044-9314-B6ACA3681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4531" y="1099200"/>
            <a:ext cx="4745620" cy="378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4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1881;p31"/>
          <p:cNvSpPr txBox="1">
            <a:spLocks/>
          </p:cNvSpPr>
          <p:nvPr/>
        </p:nvSpPr>
        <p:spPr>
          <a:xfrm>
            <a:off x="2709381" y="4423126"/>
            <a:ext cx="3826193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/>
              <a:t>- </a:t>
            </a:r>
            <a:r>
              <a:rPr lang="vi-VN" sz="3600" b="1" dirty="0"/>
              <a:t>Thanksgiving</a:t>
            </a:r>
            <a:r>
              <a:rPr lang="en-US" sz="3600" b="1" dirty="0"/>
              <a:t>: </a:t>
            </a:r>
            <a:endParaRPr lang="en-US" sz="3600" b="1" dirty="0"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66020" y="4565163"/>
            <a:ext cx="46569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Lễ Tạ ơn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16033" y="5080567"/>
            <a:ext cx="22617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B0F0"/>
                </a:solidFill>
                <a:latin typeface="Adobe Gothic Std B"/>
              </a:rPr>
              <a:t>/ˌ</a:t>
            </a:r>
            <a:r>
              <a:rPr lang="en-US" sz="2400" dirty="0" err="1">
                <a:solidFill>
                  <a:srgbClr val="00B0F0"/>
                </a:solidFill>
                <a:latin typeface="Adobe Gothic Std B"/>
              </a:rPr>
              <a:t>θæŋksˈɡɪv.ɪŋ</a:t>
            </a:r>
            <a:r>
              <a:rPr lang="vi-VN" sz="2400" dirty="0">
                <a:solidFill>
                  <a:srgbClr val="00B0F0"/>
                </a:solidFill>
                <a:latin typeface="Adobe Gothic Std B"/>
              </a:rPr>
              <a:t>/</a:t>
            </a:r>
            <a:endParaRPr lang="en-US" sz="2400" dirty="0">
              <a:solidFill>
                <a:srgbClr val="00B0F0"/>
              </a:solidFill>
              <a:latin typeface="Adobe Gothic Std B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6BD19E-9B92-9642-8FA1-513C41A93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596" y="757889"/>
            <a:ext cx="5745032" cy="35650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32870" y="85831"/>
            <a:ext cx="326313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</p:spTree>
    <p:extLst>
      <p:ext uri="{BB962C8B-B14F-4D97-AF65-F5344CB8AC3E}">
        <p14:creationId xmlns:p14="http://schemas.microsoft.com/office/powerpoint/2010/main" val="294516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1881;p31"/>
          <p:cNvSpPr txBox="1">
            <a:spLocks/>
          </p:cNvSpPr>
          <p:nvPr/>
        </p:nvSpPr>
        <p:spPr>
          <a:xfrm>
            <a:off x="3079555" y="4717668"/>
            <a:ext cx="266209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latin typeface="+mj-lt"/>
                <a:cs typeface="Calibri" panose="020F0502020204030204" pitchFamily="34" charset="0"/>
              </a:rPr>
              <a:t>- </a:t>
            </a:r>
            <a:r>
              <a:rPr lang="vi-VN" sz="3600" b="1" dirty="0">
                <a:latin typeface="+mj-lt"/>
                <a:cs typeface="Calibri" panose="020F0502020204030204" pitchFamily="34" charset="0"/>
              </a:rPr>
              <a:t>Easter (n)</a:t>
            </a:r>
            <a:r>
              <a:rPr lang="en-US" sz="3600" b="1" dirty="0">
                <a:latin typeface="+mj-lt"/>
                <a:cs typeface="Calibri" panose="020F0502020204030204" pitchFamily="34" charset="0"/>
              </a:rPr>
              <a:t>: </a:t>
            </a:r>
          </a:p>
        </p:txBody>
      </p:sp>
      <p:sp>
        <p:nvSpPr>
          <p:cNvPr id="6" name="Rectangle 5"/>
          <p:cNvSpPr/>
          <p:nvPr/>
        </p:nvSpPr>
        <p:spPr>
          <a:xfrm>
            <a:off x="4789317" y="4902121"/>
            <a:ext cx="405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latin typeface="+mj-lt"/>
              </a:rPr>
              <a:t>Lễ Phục sinh</a:t>
            </a:r>
            <a:r>
              <a:rPr lang="en-US" sz="3200" b="1" dirty="0">
                <a:latin typeface="+mj-lt"/>
              </a:rPr>
              <a:t>  </a:t>
            </a:r>
          </a:p>
        </p:txBody>
      </p:sp>
      <p:sp>
        <p:nvSpPr>
          <p:cNvPr id="7" name="Rectangle 6"/>
          <p:cNvSpPr/>
          <p:nvPr/>
        </p:nvSpPr>
        <p:spPr>
          <a:xfrm>
            <a:off x="3335906" y="5340650"/>
            <a:ext cx="14534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48C0B6"/>
                </a:solidFill>
              </a:rPr>
              <a:t>/ˈ</a:t>
            </a:r>
            <a:r>
              <a:rPr lang="en-US" sz="2800" b="1" dirty="0" err="1">
                <a:solidFill>
                  <a:srgbClr val="48C0B6"/>
                </a:solidFill>
              </a:rPr>
              <a:t>i</a:t>
            </a:r>
            <a:r>
              <a:rPr lang="en-US" sz="2800" b="1" dirty="0">
                <a:solidFill>
                  <a:srgbClr val="48C0B6"/>
                </a:solidFill>
              </a:rPr>
              <a:t>ː.</a:t>
            </a:r>
            <a:r>
              <a:rPr lang="en-US" sz="2800" b="1" dirty="0" err="1">
                <a:solidFill>
                  <a:srgbClr val="48C0B6"/>
                </a:solidFill>
              </a:rPr>
              <a:t>stər</a:t>
            </a:r>
            <a:r>
              <a:rPr lang="en-US" sz="2800" b="1" dirty="0">
                <a:solidFill>
                  <a:srgbClr val="48C0B6"/>
                </a:solidFill>
              </a:rPr>
              <a:t>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5346E8-57A0-E240-818F-8BA74BE51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555" y="950822"/>
            <a:ext cx="5694055" cy="38249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82159" y="121928"/>
            <a:ext cx="326313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</p:spTree>
    <p:extLst>
      <p:ext uri="{BB962C8B-B14F-4D97-AF65-F5344CB8AC3E}">
        <p14:creationId xmlns:p14="http://schemas.microsoft.com/office/powerpoint/2010/main" val="106429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82"/>
            <a:ext cx="12192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1881;p31"/>
          <p:cNvSpPr txBox="1">
            <a:spLocks/>
          </p:cNvSpPr>
          <p:nvPr/>
        </p:nvSpPr>
        <p:spPr>
          <a:xfrm>
            <a:off x="3232385" y="4638467"/>
            <a:ext cx="2419022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latin typeface="+mj-lt"/>
                <a:cs typeface="Calibri" panose="020F0502020204030204" pitchFamily="34" charset="0"/>
              </a:rPr>
              <a:t>- </a:t>
            </a:r>
            <a:r>
              <a:rPr lang="vi-VN" sz="3600" b="1" dirty="0">
                <a:latin typeface="+mj-lt"/>
                <a:cs typeface="Calibri" panose="020F0502020204030204" pitchFamily="34" charset="0"/>
              </a:rPr>
              <a:t>carve (v)</a:t>
            </a:r>
            <a:r>
              <a:rPr lang="en-US" sz="3600" b="1" dirty="0">
                <a:latin typeface="+mj-lt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6" name="Rectangle 5"/>
          <p:cNvSpPr/>
          <p:nvPr/>
        </p:nvSpPr>
        <p:spPr>
          <a:xfrm>
            <a:off x="5433970" y="4824368"/>
            <a:ext cx="405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200" b="1" dirty="0"/>
              <a:t>chạm, khắc</a:t>
            </a:r>
            <a:endParaRPr lang="en-US" sz="3200" b="1" dirty="0"/>
          </a:p>
        </p:txBody>
      </p:sp>
      <p:sp>
        <p:nvSpPr>
          <p:cNvPr id="7" name="Rectangle 6"/>
          <p:cNvSpPr/>
          <p:nvPr/>
        </p:nvSpPr>
        <p:spPr>
          <a:xfrm>
            <a:off x="3468538" y="5247206"/>
            <a:ext cx="11272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/</a:t>
            </a:r>
            <a:r>
              <a:rPr lang="en-US" sz="2800" b="1" dirty="0" err="1">
                <a:solidFill>
                  <a:srgbClr val="0FB7BD"/>
                </a:solidFill>
              </a:rPr>
              <a:t>kɑːv</a:t>
            </a:r>
            <a:r>
              <a:rPr lang="en-US" sz="28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39B88E-2979-6347-B27D-FF848CCCC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461" y="732162"/>
            <a:ext cx="5973078" cy="40527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32870" y="29845"/>
            <a:ext cx="326313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</p:spTree>
    <p:extLst>
      <p:ext uri="{BB962C8B-B14F-4D97-AF65-F5344CB8AC3E}">
        <p14:creationId xmlns:p14="http://schemas.microsoft.com/office/powerpoint/2010/main" val="283115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1881;p31"/>
          <p:cNvSpPr txBox="1">
            <a:spLocks/>
          </p:cNvSpPr>
          <p:nvPr/>
        </p:nvSpPr>
        <p:spPr>
          <a:xfrm>
            <a:off x="2844611" y="5249196"/>
            <a:ext cx="3063793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 (v)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6" name="Rectangle 5"/>
          <p:cNvSpPr/>
          <p:nvPr/>
        </p:nvSpPr>
        <p:spPr>
          <a:xfrm>
            <a:off x="5647863" y="5430045"/>
            <a:ext cx="405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13618" y="5855693"/>
            <a:ext cx="152477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b="1" dirty="0">
                <a:solidFill>
                  <a:srgbClr val="0FB7BD"/>
                </a:solidFill>
              </a:rPr>
              <a:t>/</a:t>
            </a:r>
            <a:r>
              <a:rPr lang="en-US" sz="2600" b="1" dirty="0" err="1">
                <a:solidFill>
                  <a:srgbClr val="0FB7BD"/>
                </a:solidFill>
              </a:rPr>
              <a:t>pəˈfɔːm</a:t>
            </a:r>
            <a:r>
              <a:rPr lang="en-US" sz="26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4FA8AB-E717-C046-80C7-EEE0BF947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431" y="934456"/>
            <a:ext cx="6284356" cy="44112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94479" y="238477"/>
            <a:ext cx="326313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</p:spTree>
    <p:extLst>
      <p:ext uri="{BB962C8B-B14F-4D97-AF65-F5344CB8AC3E}">
        <p14:creationId xmlns:p14="http://schemas.microsoft.com/office/powerpoint/2010/main" val="156685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72D3DF-6395-6B43-845F-BB6291ED4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550" y="1066576"/>
            <a:ext cx="5523172" cy="3805756"/>
          </a:xfrm>
          <a:prstGeom prst="rect">
            <a:avLst/>
          </a:prstGeom>
        </p:spPr>
      </p:pic>
      <p:sp>
        <p:nvSpPr>
          <p:cNvPr id="6" name="Google Shape;1881;p31"/>
          <p:cNvSpPr txBox="1">
            <a:spLocks/>
          </p:cNvSpPr>
          <p:nvPr/>
        </p:nvSpPr>
        <p:spPr>
          <a:xfrm>
            <a:off x="2434186" y="5013868"/>
            <a:ext cx="5077725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latin typeface="+mj-lt"/>
                <a:cs typeface="Calibri" panose="020F0502020204030204" pitchFamily="34" charset="0"/>
              </a:rPr>
              <a:t>- </a:t>
            </a:r>
            <a:r>
              <a:rPr lang="en-US" b="1" dirty="0"/>
              <a:t>Mid</a:t>
            </a:r>
            <a:r>
              <a:rPr lang="vi-VN" b="1" dirty="0"/>
              <a:t>-Autumn Festival</a:t>
            </a:r>
            <a:r>
              <a:rPr lang="vi-VN" sz="36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b="1" dirty="0">
                <a:latin typeface="+mj-lt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7" name="Rectangle 6"/>
          <p:cNvSpPr/>
          <p:nvPr/>
        </p:nvSpPr>
        <p:spPr>
          <a:xfrm>
            <a:off x="6477175" y="5177204"/>
            <a:ext cx="405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err="1"/>
              <a:t>Lễ</a:t>
            </a:r>
            <a:r>
              <a:rPr lang="en-US" sz="3200" b="1" dirty="0"/>
              <a:t> </a:t>
            </a:r>
            <a:r>
              <a:rPr lang="en-US" sz="3200" b="1" dirty="0" err="1"/>
              <a:t>hội</a:t>
            </a:r>
            <a:r>
              <a:rPr lang="en-US" sz="3200" b="1" dirty="0"/>
              <a:t> </a:t>
            </a:r>
            <a:r>
              <a:rPr lang="en-US" sz="3200" b="1" dirty="0" err="1"/>
              <a:t>trung</a:t>
            </a:r>
            <a:r>
              <a:rPr lang="en-US" sz="3200" b="1" dirty="0"/>
              <a:t> </a:t>
            </a:r>
            <a:r>
              <a:rPr lang="en-US" sz="3200" b="1" dirty="0" err="1"/>
              <a:t>thu</a:t>
            </a:r>
            <a:endParaRPr lang="en-US" sz="3200" b="1" dirty="0"/>
          </a:p>
        </p:txBody>
      </p:sp>
      <p:sp>
        <p:nvSpPr>
          <p:cNvPr id="9" name="Rectangle 8"/>
          <p:cNvSpPr/>
          <p:nvPr/>
        </p:nvSpPr>
        <p:spPr>
          <a:xfrm>
            <a:off x="2917131" y="5623613"/>
            <a:ext cx="31145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A9A5"/>
                </a:solidFill>
                <a:latin typeface="Arial" panose="020B0604020202020204" pitchFamily="34" charset="0"/>
              </a:rPr>
              <a:t>/</a:t>
            </a:r>
            <a:r>
              <a:rPr lang="en-US" sz="2000" b="1" dirty="0" err="1">
                <a:solidFill>
                  <a:srgbClr val="00A9A5"/>
                </a:solidFill>
                <a:latin typeface="Arial" panose="020B0604020202020204" pitchFamily="34" charset="0"/>
              </a:rPr>
              <a:t>mɪd</a:t>
            </a:r>
            <a:r>
              <a:rPr lang="en-US" sz="2000" b="1" dirty="0">
                <a:solidFill>
                  <a:srgbClr val="00A9A5"/>
                </a:solidFill>
              </a:rPr>
              <a:t> ˈɔː.</a:t>
            </a:r>
            <a:r>
              <a:rPr lang="en-US" sz="2000" b="1" dirty="0" err="1">
                <a:solidFill>
                  <a:srgbClr val="00A9A5"/>
                </a:solidFill>
              </a:rPr>
              <a:t>təm</a:t>
            </a:r>
            <a:r>
              <a:rPr lang="en-US" sz="2000" b="1" dirty="0">
                <a:solidFill>
                  <a:srgbClr val="00A9A5"/>
                </a:solidFill>
              </a:rPr>
              <a:t>  ˈ</a:t>
            </a:r>
            <a:r>
              <a:rPr lang="en-US" sz="2000" b="1" dirty="0" err="1">
                <a:solidFill>
                  <a:srgbClr val="00A9A5"/>
                </a:solidFill>
              </a:rPr>
              <a:t>fes.tɪ.vəl</a:t>
            </a:r>
            <a:r>
              <a:rPr lang="en-US" sz="2000" b="1" dirty="0">
                <a:solidFill>
                  <a:srgbClr val="00A9A5"/>
                </a:solidFill>
              </a:rPr>
              <a:t>/ </a:t>
            </a:r>
            <a:r>
              <a:rPr lang="en-US" sz="2000" b="1" dirty="0">
                <a:solidFill>
                  <a:srgbClr val="00A9A5"/>
                </a:solidFill>
                <a:latin typeface="Arial" panose="020B0604020202020204" pitchFamily="34" charset="0"/>
              </a:rPr>
              <a:t> </a:t>
            </a:r>
            <a:endParaRPr lang="en-US" sz="2000" b="1" dirty="0">
              <a:solidFill>
                <a:srgbClr val="00A9A5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38552" y="104492"/>
            <a:ext cx="326313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</p:spTree>
    <p:extLst>
      <p:ext uri="{BB962C8B-B14F-4D97-AF65-F5344CB8AC3E}">
        <p14:creationId xmlns:p14="http://schemas.microsoft.com/office/powerpoint/2010/main" val="249473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5" name="Content Placeholder 14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345399" cy="5702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70862">
                  <a:extLst>
                    <a:ext uri="{9D8B030D-6E8A-4147-A177-3AD203B41FA5}">
                      <a16:colId xmlns:a16="http://schemas.microsoft.com/office/drawing/2014/main" val="2515091539"/>
                    </a:ext>
                  </a:extLst>
                </a:gridCol>
                <a:gridCol w="3295658">
                  <a:extLst>
                    <a:ext uri="{9D8B030D-6E8A-4147-A177-3AD203B41FA5}">
                      <a16:colId xmlns:a16="http://schemas.microsoft.com/office/drawing/2014/main" val="3752119563"/>
                    </a:ext>
                  </a:extLst>
                </a:gridCol>
                <a:gridCol w="3578879">
                  <a:extLst>
                    <a:ext uri="{9D8B030D-6E8A-4147-A177-3AD203B41FA5}">
                      <a16:colId xmlns:a16="http://schemas.microsoft.com/office/drawing/2014/main" val="2987037497"/>
                    </a:ext>
                  </a:extLst>
                </a:gridCol>
              </a:tblGrid>
              <a:tr h="4847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perform (v)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pəˈfɔːm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biểu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diễn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177998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5860227-FD1B-ED48-9164-CA94A6A3D4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4064197"/>
              </p:ext>
            </p:extLst>
          </p:nvPr>
        </p:nvGraphicFramePr>
        <p:xfrm>
          <a:off x="838200" y="1346062"/>
          <a:ext cx="10345399" cy="37936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05808">
                  <a:extLst>
                    <a:ext uri="{9D8B030D-6E8A-4147-A177-3AD203B41FA5}">
                      <a16:colId xmlns:a16="http://schemas.microsoft.com/office/drawing/2014/main" val="1125760532"/>
                    </a:ext>
                  </a:extLst>
                </a:gridCol>
                <a:gridCol w="3060712">
                  <a:extLst>
                    <a:ext uri="{9D8B030D-6E8A-4147-A177-3AD203B41FA5}">
                      <a16:colId xmlns:a16="http://schemas.microsoft.com/office/drawing/2014/main" val="121726448"/>
                    </a:ext>
                  </a:extLst>
                </a:gridCol>
                <a:gridCol w="3578879">
                  <a:extLst>
                    <a:ext uri="{9D8B030D-6E8A-4147-A177-3AD203B41FA5}">
                      <a16:colId xmlns:a16="http://schemas.microsoft.com/office/drawing/2014/main" val="3554578945"/>
                    </a:ext>
                  </a:extLst>
                </a:gridCol>
              </a:tblGrid>
              <a:tr h="4847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Form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71755" marB="71755" anchor="ctr">
                    <a:solidFill>
                      <a:srgbClr val="FF980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Pronunciation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980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Meaning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980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343099"/>
                  </a:ext>
                </a:extLst>
              </a:tr>
              <a:tr h="4847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Cannes Film Festival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kæn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fɪlm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fes.tɪ.vl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Liên hoan phim Cannes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857390"/>
                  </a:ext>
                </a:extLst>
              </a:tr>
              <a:tr h="7563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Thanksgiving (n)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/ˌ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θæŋksˈɡɪv.ɪŋ</a:t>
                      </a:r>
                      <a:r>
                        <a:rPr lang="vi-VN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Lễ Tạ ơn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163157"/>
                  </a:ext>
                </a:extLst>
              </a:tr>
              <a:tr h="4847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 Easter (n)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/ˈ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ː.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stər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Lễ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Phục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sinh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0121773"/>
                  </a:ext>
                </a:extLst>
              </a:tr>
              <a:tr h="7563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 carve (v)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kɑːv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chạm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khắc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0210045"/>
                  </a:ext>
                </a:extLst>
              </a:tr>
              <a:tr h="4847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perform (v)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pəˈfɔːm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biểu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diễn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8935913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247360" y="41959"/>
            <a:ext cx="326313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2083989"/>
              </p:ext>
            </p:extLst>
          </p:nvPr>
        </p:nvGraphicFramePr>
        <p:xfrm>
          <a:off x="838200" y="5134199"/>
          <a:ext cx="10345399" cy="5702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05808">
                  <a:extLst>
                    <a:ext uri="{9D8B030D-6E8A-4147-A177-3AD203B41FA5}">
                      <a16:colId xmlns:a16="http://schemas.microsoft.com/office/drawing/2014/main" val="4147281690"/>
                    </a:ext>
                  </a:extLst>
                </a:gridCol>
                <a:gridCol w="3060712">
                  <a:extLst>
                    <a:ext uri="{9D8B030D-6E8A-4147-A177-3AD203B41FA5}">
                      <a16:colId xmlns:a16="http://schemas.microsoft.com/office/drawing/2014/main" val="115707808"/>
                    </a:ext>
                  </a:extLst>
                </a:gridCol>
                <a:gridCol w="3578879">
                  <a:extLst>
                    <a:ext uri="{9D8B030D-6E8A-4147-A177-3AD203B41FA5}">
                      <a16:colId xmlns:a16="http://schemas.microsoft.com/office/drawing/2014/main" val="3804245091"/>
                    </a:ext>
                  </a:extLst>
                </a:gridCol>
              </a:tblGrid>
              <a:tr h="4847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en-US" sz="28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Mid</a:t>
                      </a:r>
                      <a:r>
                        <a:rPr lang="vi-VN" sz="28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-Autumn Festival</a:t>
                      </a:r>
                      <a:r>
                        <a:rPr lang="vi-VN" sz="2800" b="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endParaRPr lang="en-US" sz="28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mɪd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ˈɔː.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təm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ˈ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fes.tɪ.vəl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Lễ</a:t>
                      </a:r>
                      <a:r>
                        <a:rPr lang="en-US" sz="2800" baseline="0" dirty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hội</a:t>
                      </a:r>
                      <a:r>
                        <a:rPr lang="en-US" sz="2800" baseline="0" dirty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trung</a:t>
                      </a:r>
                      <a:r>
                        <a:rPr lang="en-US" sz="2800" baseline="0" dirty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thu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53825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859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9524414"/>
              </p:ext>
            </p:extLst>
          </p:nvPr>
        </p:nvGraphicFramePr>
        <p:xfrm>
          <a:off x="1026736" y="3927802"/>
          <a:ext cx="6676454" cy="5092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87078">
                  <a:extLst>
                    <a:ext uri="{9D8B030D-6E8A-4147-A177-3AD203B41FA5}">
                      <a16:colId xmlns:a16="http://schemas.microsoft.com/office/drawing/2014/main" val="4268243622"/>
                    </a:ext>
                  </a:extLst>
                </a:gridCol>
                <a:gridCol w="3389376">
                  <a:extLst>
                    <a:ext uri="{9D8B030D-6E8A-4147-A177-3AD203B41FA5}">
                      <a16:colId xmlns:a16="http://schemas.microsoft.com/office/drawing/2014/main" val="265112028"/>
                    </a:ext>
                  </a:extLst>
                </a:gridCol>
              </a:tblGrid>
              <a:tr h="4847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perform (v)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>
                    <a:solidFill>
                      <a:srgbClr val="FBB04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biểu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diễn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BB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0469380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5860227-FD1B-ED48-9164-CA94A6A3D4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2359602"/>
              </p:ext>
            </p:extLst>
          </p:nvPr>
        </p:nvGraphicFramePr>
        <p:xfrm>
          <a:off x="2920032" y="1122226"/>
          <a:ext cx="7346711" cy="35498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17072">
                  <a:extLst>
                    <a:ext uri="{9D8B030D-6E8A-4147-A177-3AD203B41FA5}">
                      <a16:colId xmlns:a16="http://schemas.microsoft.com/office/drawing/2014/main" val="1125760532"/>
                    </a:ext>
                  </a:extLst>
                </a:gridCol>
                <a:gridCol w="3729639">
                  <a:extLst>
                    <a:ext uri="{9D8B030D-6E8A-4147-A177-3AD203B41FA5}">
                      <a16:colId xmlns:a16="http://schemas.microsoft.com/office/drawing/2014/main" val="3554578945"/>
                    </a:ext>
                  </a:extLst>
                </a:gridCol>
              </a:tblGrid>
              <a:tr h="4847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Form</a:t>
                      </a:r>
                      <a:endParaRPr lang="en-US" sz="24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71755" marB="71755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Meaning</a:t>
                      </a:r>
                      <a:endParaRPr lang="en-US" sz="24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343099"/>
                  </a:ext>
                </a:extLst>
              </a:tr>
              <a:tr h="4847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B2A5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endParaRPr lang="en-US" sz="2400" dirty="0">
                        <a:solidFill>
                          <a:srgbClr val="00B2A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Liên hoan phim Cannes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857390"/>
                  </a:ext>
                </a:extLst>
              </a:tr>
              <a:tr h="7563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B2A5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endParaRPr lang="en-US" sz="2400" dirty="0">
                        <a:solidFill>
                          <a:srgbClr val="00B2A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Lễ Tạ ơn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163157"/>
                  </a:ext>
                </a:extLst>
              </a:tr>
              <a:tr h="4847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B2A5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 </a:t>
                      </a:r>
                      <a:endParaRPr lang="en-US" sz="2400" dirty="0">
                        <a:solidFill>
                          <a:srgbClr val="00B2A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Lễ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Phục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sinh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0121773"/>
                  </a:ext>
                </a:extLst>
              </a:tr>
              <a:tr h="7563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B2A5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 </a:t>
                      </a:r>
                      <a:endParaRPr lang="en-US" sz="2400" dirty="0">
                        <a:solidFill>
                          <a:srgbClr val="00B2A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chạm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khắc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0210045"/>
                  </a:ext>
                </a:extLst>
              </a:tr>
              <a:tr h="4847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B2A5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</a:t>
                      </a:r>
                      <a:endParaRPr lang="en-US" sz="2400" dirty="0">
                        <a:solidFill>
                          <a:srgbClr val="00B2A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diễn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8935913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917421" y="143327"/>
            <a:ext cx="567906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Checking vocabulary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0168558"/>
              </p:ext>
            </p:extLst>
          </p:nvPr>
        </p:nvGraphicFramePr>
        <p:xfrm>
          <a:off x="2920033" y="4674970"/>
          <a:ext cx="7346710" cy="5702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17071">
                  <a:extLst>
                    <a:ext uri="{9D8B030D-6E8A-4147-A177-3AD203B41FA5}">
                      <a16:colId xmlns:a16="http://schemas.microsoft.com/office/drawing/2014/main" val="2262566945"/>
                    </a:ext>
                  </a:extLst>
                </a:gridCol>
                <a:gridCol w="3729639">
                  <a:extLst>
                    <a:ext uri="{9D8B030D-6E8A-4147-A177-3AD203B41FA5}">
                      <a16:colId xmlns:a16="http://schemas.microsoft.com/office/drawing/2014/main" val="4161982241"/>
                    </a:ext>
                  </a:extLst>
                </a:gridCol>
              </a:tblGrid>
              <a:tr h="4847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rgbClr val="48C0B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vi-VN" sz="2800" b="0" dirty="0">
                          <a:solidFill>
                            <a:srgbClr val="48C0B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r>
                        <a:rPr lang="vi-VN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8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Lễ</a:t>
                      </a:r>
                      <a:r>
                        <a:rPr lang="en-US" sz="2800" baseline="0" dirty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hội</a:t>
                      </a:r>
                      <a:r>
                        <a:rPr lang="en-US" sz="2800" baseline="0" dirty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trung</a:t>
                      </a:r>
                      <a:r>
                        <a:rPr lang="en-US" sz="2800" baseline="0" dirty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thu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258546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3203930" y="1714490"/>
            <a:ext cx="31100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Cannes Film Festival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03930" y="2359481"/>
            <a:ext cx="25505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Thanksgiving (n)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31528" y="2953445"/>
            <a:ext cx="15702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Easter (n)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03930" y="3591273"/>
            <a:ext cx="14318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carve (v)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31528" y="4189573"/>
            <a:ext cx="1841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 (v)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24264" y="4695876"/>
            <a:ext cx="33071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Mid</a:t>
            </a:r>
            <a:r>
              <a:rPr lang="vi-VN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-Autumn Festival 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4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6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2AA7CEE-7E1A-6242-86D8-FA1AD26D4F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0633317"/>
              </p:ext>
            </p:extLst>
          </p:nvPr>
        </p:nvGraphicFramePr>
        <p:xfrm>
          <a:off x="194066" y="967114"/>
          <a:ext cx="11876761" cy="457200"/>
        </p:xfrm>
        <a:graphic>
          <a:graphicData uri="http://schemas.openxmlformats.org/drawingml/2006/table">
            <a:tbl>
              <a:tblPr firstRow="1" bandRow="1"/>
              <a:tblGrid>
                <a:gridCol w="11876761">
                  <a:extLst>
                    <a:ext uri="{9D8B030D-6E8A-4147-A177-3AD203B41FA5}">
                      <a16:colId xmlns:a16="http://schemas.microsoft.com/office/drawing/2014/main" val="16054038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Cannes Film Festival     Mid-Autumn Festival     Thanksgiving     Christmas     Halloween     Easter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919009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B897832D-1D7B-B349-ADAA-0BF709DF8FDB}"/>
              </a:ext>
            </a:extLst>
          </p:cNvPr>
          <p:cNvSpPr/>
          <p:nvPr/>
        </p:nvSpPr>
        <p:spPr>
          <a:xfrm>
            <a:off x="246851" y="2919351"/>
            <a:ext cx="3096266" cy="589072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1. </a:t>
            </a:r>
            <a:r>
              <a:rPr lang="en-US" sz="2400" b="1" dirty="0">
                <a:solidFill>
                  <a:srgbClr val="000000"/>
                </a:solidFill>
              </a:rPr>
              <a:t>___________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241E44-922E-384B-925E-D5510415E8DC}"/>
              </a:ext>
            </a:extLst>
          </p:cNvPr>
          <p:cNvSpPr txBox="1"/>
          <p:nvPr/>
        </p:nvSpPr>
        <p:spPr>
          <a:xfrm>
            <a:off x="587260" y="3062721"/>
            <a:ext cx="2755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Halloween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FEBF5A-2A1A-6B40-89FC-F82E2782A343}"/>
              </a:ext>
            </a:extLst>
          </p:cNvPr>
          <p:cNvSpPr/>
          <p:nvPr/>
        </p:nvSpPr>
        <p:spPr>
          <a:xfrm>
            <a:off x="4750806" y="2919351"/>
            <a:ext cx="2554664" cy="646331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2. </a:t>
            </a:r>
            <a:r>
              <a:rPr lang="en-US" sz="2400" b="1" dirty="0">
                <a:solidFill>
                  <a:srgbClr val="000000"/>
                </a:solidFill>
              </a:rPr>
              <a:t>___________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15B5E6-3406-FD44-86D2-6CD139A0805F}"/>
              </a:ext>
            </a:extLst>
          </p:cNvPr>
          <p:cNvSpPr txBox="1"/>
          <p:nvPr/>
        </p:nvSpPr>
        <p:spPr>
          <a:xfrm>
            <a:off x="5082653" y="3062720"/>
            <a:ext cx="2049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Christmas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64A70A-4746-5840-94AD-48522C3CDE7C}"/>
              </a:ext>
            </a:extLst>
          </p:cNvPr>
          <p:cNvSpPr/>
          <p:nvPr/>
        </p:nvSpPr>
        <p:spPr>
          <a:xfrm>
            <a:off x="8676981" y="2922349"/>
            <a:ext cx="3222017" cy="589072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3. </a:t>
            </a:r>
            <a:r>
              <a:rPr lang="en-US" sz="2400" b="1" dirty="0">
                <a:solidFill>
                  <a:srgbClr val="000000"/>
                </a:solidFill>
              </a:rPr>
              <a:t>___________</a:t>
            </a: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F18F24-294E-6C47-8EA0-D493E57B7BA3}"/>
              </a:ext>
            </a:extLst>
          </p:cNvPr>
          <p:cNvSpPr txBox="1"/>
          <p:nvPr/>
        </p:nvSpPr>
        <p:spPr>
          <a:xfrm>
            <a:off x="9041972" y="3046758"/>
            <a:ext cx="2857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Mid-Autumn Festival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CA4410-30F2-B049-8818-49155907422A}"/>
              </a:ext>
            </a:extLst>
          </p:cNvPr>
          <p:cNvSpPr/>
          <p:nvPr/>
        </p:nvSpPr>
        <p:spPr>
          <a:xfrm>
            <a:off x="246850" y="5457643"/>
            <a:ext cx="3096267" cy="589072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4. </a:t>
            </a:r>
            <a:r>
              <a:rPr lang="en-US" sz="2400" b="1" dirty="0">
                <a:solidFill>
                  <a:srgbClr val="000000"/>
                </a:solidFill>
              </a:rPr>
              <a:t>___________</a:t>
            </a:r>
            <a:endParaRPr lang="en-US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88603E-9BAD-5F4E-AF48-E7B271447D8E}"/>
              </a:ext>
            </a:extLst>
          </p:cNvPr>
          <p:cNvSpPr txBox="1"/>
          <p:nvPr/>
        </p:nvSpPr>
        <p:spPr>
          <a:xfrm>
            <a:off x="581407" y="5578175"/>
            <a:ext cx="2797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Cannes Film Festival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AF74B7C-CAA8-AE4A-9AAC-0AAF61DFA823}"/>
              </a:ext>
            </a:extLst>
          </p:cNvPr>
          <p:cNvSpPr/>
          <p:nvPr/>
        </p:nvSpPr>
        <p:spPr>
          <a:xfrm>
            <a:off x="4333451" y="5465830"/>
            <a:ext cx="3389377" cy="589072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5. </a:t>
            </a:r>
            <a:r>
              <a:rPr lang="en-US" sz="2400" b="1" dirty="0">
                <a:solidFill>
                  <a:srgbClr val="000000"/>
                </a:solidFill>
              </a:rPr>
              <a:t>_________________</a:t>
            </a:r>
            <a:endParaRPr lang="en-US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4F28B0-8258-A341-B154-D754C7D3D170}"/>
              </a:ext>
            </a:extLst>
          </p:cNvPr>
          <p:cNvSpPr txBox="1"/>
          <p:nvPr/>
        </p:nvSpPr>
        <p:spPr>
          <a:xfrm>
            <a:off x="4657086" y="5593902"/>
            <a:ext cx="3641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Easter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7E49E3C-8C23-FE40-A950-5DAAB698CC01}"/>
              </a:ext>
            </a:extLst>
          </p:cNvPr>
          <p:cNvSpPr/>
          <p:nvPr/>
        </p:nvSpPr>
        <p:spPr>
          <a:xfrm>
            <a:off x="8676981" y="5457643"/>
            <a:ext cx="3222017" cy="589072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6. </a:t>
            </a:r>
            <a:r>
              <a:rPr lang="en-US" sz="2400" b="1" dirty="0">
                <a:solidFill>
                  <a:srgbClr val="000000"/>
                </a:solidFill>
              </a:rPr>
              <a:t>___________</a:t>
            </a:r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B0FB23-EA56-F141-A8C3-4AA2CA802B12}"/>
              </a:ext>
            </a:extLst>
          </p:cNvPr>
          <p:cNvSpPr txBox="1"/>
          <p:nvPr/>
        </p:nvSpPr>
        <p:spPr>
          <a:xfrm>
            <a:off x="9062385" y="5545599"/>
            <a:ext cx="2216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Thanksgiving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CB2871C-09A2-2C4C-BCA5-0E9CD422C9B7}"/>
              </a:ext>
            </a:extLst>
          </p:cNvPr>
          <p:cNvSpPr txBox="1"/>
          <p:nvPr/>
        </p:nvSpPr>
        <p:spPr>
          <a:xfrm>
            <a:off x="715025" y="351557"/>
            <a:ext cx="1118397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Write under each picture a festival name from the box. </a:t>
            </a:r>
            <a:endParaRPr lang="en-US" sz="2800" dirty="0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0D25C157-4DBF-3342-8882-D9F1849941F6}"/>
              </a:ext>
            </a:extLst>
          </p:cNvPr>
          <p:cNvSpPr/>
          <p:nvPr/>
        </p:nvSpPr>
        <p:spPr>
          <a:xfrm>
            <a:off x="194066" y="310616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AD11E3D-56A9-4B46-8B3B-C0DAF86D4261}"/>
              </a:ext>
            </a:extLst>
          </p:cNvPr>
          <p:cNvSpPr txBox="1"/>
          <p:nvPr/>
        </p:nvSpPr>
        <p:spPr>
          <a:xfrm>
            <a:off x="246851" y="20797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D64E38-8B72-D34B-B534-DE400ACDE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86" y="1563554"/>
            <a:ext cx="2155721" cy="13265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8F16E2-48D4-E348-A35A-EDDBB10E1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4260" y="1552386"/>
            <a:ext cx="2207757" cy="13586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E9CEC32-7AFC-8B4C-B9EB-0830FD4001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5218" y="1561018"/>
            <a:ext cx="2205541" cy="13457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F520C0E-60F5-5B40-B13E-FEB60B0387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407" y="4037290"/>
            <a:ext cx="2282134" cy="140439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5685E69-5439-7348-AFB2-ABBCA2EC87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8988" y="3711084"/>
            <a:ext cx="1778000" cy="16637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5FCAA5-F192-0D47-B733-44B84DA5D4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4260" y="3977395"/>
            <a:ext cx="2286988" cy="140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45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19" grpId="0"/>
      <p:bldP spid="21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08026" y="577435"/>
            <a:ext cx="1118397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Complete the table below with the phrases from the box.</a:t>
            </a:r>
            <a:endParaRPr lang="en-US" sz="2800" dirty="0"/>
          </a:p>
        </p:txBody>
      </p:sp>
      <p:sp>
        <p:nvSpPr>
          <p:cNvPr id="16" name="Rounded Rectangle 15"/>
          <p:cNvSpPr/>
          <p:nvPr/>
        </p:nvSpPr>
        <p:spPr>
          <a:xfrm>
            <a:off x="487067" y="536494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43385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2FB66C6-CA95-6545-A254-2CD1C16586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0970717"/>
              </p:ext>
            </p:extLst>
          </p:nvPr>
        </p:nvGraphicFramePr>
        <p:xfrm>
          <a:off x="1109472" y="1228362"/>
          <a:ext cx="10180320" cy="822960"/>
        </p:xfrm>
        <a:graphic>
          <a:graphicData uri="http://schemas.openxmlformats.org/drawingml/2006/table">
            <a:tbl>
              <a:tblPr firstRow="1" bandRow="1"/>
              <a:tblGrid>
                <a:gridCol w="10180320">
                  <a:extLst>
                    <a:ext uri="{9D8B030D-6E8A-4147-A177-3AD203B41FA5}">
                      <a16:colId xmlns:a16="http://schemas.microsoft.com/office/drawing/2014/main" val="16054038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having a feast               moon cakes             chocolate eggs            candy apples 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turkey            painting eggs           carving pumpkins           performing a lion dance 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919009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CADBF43-B0B5-9E4F-B1BE-E9252B9EEE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5985825"/>
              </p:ext>
            </p:extLst>
          </p:nvPr>
        </p:nvGraphicFramePr>
        <p:xfrm>
          <a:off x="1109472" y="2179029"/>
          <a:ext cx="10180320" cy="35591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1968">
                  <a:extLst>
                    <a:ext uri="{9D8B030D-6E8A-4147-A177-3AD203B41FA5}">
                      <a16:colId xmlns:a16="http://schemas.microsoft.com/office/drawing/2014/main" val="2211116842"/>
                    </a:ext>
                  </a:extLst>
                </a:gridCol>
                <a:gridCol w="3681984">
                  <a:extLst>
                    <a:ext uri="{9D8B030D-6E8A-4147-A177-3AD203B41FA5}">
                      <a16:colId xmlns:a16="http://schemas.microsoft.com/office/drawing/2014/main" val="3449861606"/>
                    </a:ext>
                  </a:extLst>
                </a:gridCol>
                <a:gridCol w="3706368">
                  <a:extLst>
                    <a:ext uri="{9D8B030D-6E8A-4147-A177-3AD203B41FA5}">
                      <a16:colId xmlns:a16="http://schemas.microsoft.com/office/drawing/2014/main" val="1164687232"/>
                    </a:ext>
                  </a:extLst>
                </a:gridCol>
              </a:tblGrid>
              <a:tr h="71183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Festival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Food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Activity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1637339"/>
                  </a:ext>
                </a:extLst>
              </a:tr>
              <a:tr h="711835">
                <a:tc>
                  <a:txBody>
                    <a:bodyPr/>
                    <a:lstStyle/>
                    <a:p>
                      <a:r>
                        <a:rPr lang="en-US" sz="2400" dirty="0"/>
                        <a:t>Easter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06826"/>
                  </a:ext>
                </a:extLst>
              </a:tr>
              <a:tr h="711835">
                <a:tc>
                  <a:txBody>
                    <a:bodyPr/>
                    <a:lstStyle/>
                    <a:p>
                      <a:r>
                        <a:rPr lang="en-US" sz="2400" dirty="0"/>
                        <a:t>Halloween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9493750"/>
                  </a:ext>
                </a:extLst>
              </a:tr>
              <a:tr h="711835">
                <a:tc>
                  <a:txBody>
                    <a:bodyPr/>
                    <a:lstStyle/>
                    <a:p>
                      <a:r>
                        <a:rPr lang="en-US" sz="2400" dirty="0"/>
                        <a:t>Mid-Autumn Festival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8782250"/>
                  </a:ext>
                </a:extLst>
              </a:tr>
              <a:tr h="711835">
                <a:tc>
                  <a:txBody>
                    <a:bodyPr/>
                    <a:lstStyle/>
                    <a:p>
                      <a:r>
                        <a:rPr lang="en-US" sz="2400" dirty="0"/>
                        <a:t>Thanksgiving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93765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395977E-3B48-254D-B654-FB7CC776205C}"/>
              </a:ext>
            </a:extLst>
          </p:cNvPr>
          <p:cNvSpPr txBox="1"/>
          <p:nvPr/>
        </p:nvSpPr>
        <p:spPr>
          <a:xfrm>
            <a:off x="8533934" y="5141085"/>
            <a:ext cx="2755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having a feast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24C88B-6CA6-A14C-9D3C-598E54CE3692}"/>
              </a:ext>
            </a:extLst>
          </p:cNvPr>
          <p:cNvSpPr txBox="1"/>
          <p:nvPr/>
        </p:nvSpPr>
        <p:spPr>
          <a:xfrm>
            <a:off x="4821703" y="4410825"/>
            <a:ext cx="2755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moon cakes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7C7BC7-BE47-7948-866B-9BFF241E0B6F}"/>
              </a:ext>
            </a:extLst>
          </p:cNvPr>
          <p:cNvSpPr txBox="1"/>
          <p:nvPr/>
        </p:nvSpPr>
        <p:spPr>
          <a:xfrm>
            <a:off x="4718071" y="2967560"/>
            <a:ext cx="2755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chocolate eggs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1667FF-612B-8843-ABA7-865FB972F587}"/>
              </a:ext>
            </a:extLst>
          </p:cNvPr>
          <p:cNvSpPr txBox="1"/>
          <p:nvPr/>
        </p:nvSpPr>
        <p:spPr>
          <a:xfrm>
            <a:off x="4821703" y="3654474"/>
            <a:ext cx="2755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candy apples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1F601A-678F-FA40-BEAF-4F15DA80C8CF}"/>
              </a:ext>
            </a:extLst>
          </p:cNvPr>
          <p:cNvSpPr txBox="1"/>
          <p:nvPr/>
        </p:nvSpPr>
        <p:spPr>
          <a:xfrm>
            <a:off x="5059447" y="5141085"/>
            <a:ext cx="2755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turkey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1F0C39-93FE-354D-A7E8-217AE545B0BB}"/>
              </a:ext>
            </a:extLst>
          </p:cNvPr>
          <p:cNvSpPr txBox="1"/>
          <p:nvPr/>
        </p:nvSpPr>
        <p:spPr>
          <a:xfrm>
            <a:off x="8533934" y="2967559"/>
            <a:ext cx="2755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painting eggs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9E7879-4996-344D-A9F6-8512A28AED5E}"/>
              </a:ext>
            </a:extLst>
          </p:cNvPr>
          <p:cNvSpPr txBox="1"/>
          <p:nvPr/>
        </p:nvSpPr>
        <p:spPr>
          <a:xfrm>
            <a:off x="8314478" y="3727783"/>
            <a:ext cx="2755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carving pumpkins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01E333-99BF-5F41-B741-BC5885F577F9}"/>
              </a:ext>
            </a:extLst>
          </p:cNvPr>
          <p:cNvSpPr txBox="1"/>
          <p:nvPr/>
        </p:nvSpPr>
        <p:spPr>
          <a:xfrm>
            <a:off x="7979081" y="4461143"/>
            <a:ext cx="3426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performing a lion dance</a:t>
            </a:r>
          </a:p>
        </p:txBody>
      </p:sp>
    </p:spTree>
    <p:extLst>
      <p:ext uri="{BB962C8B-B14F-4D97-AF65-F5344CB8AC3E}">
        <p14:creationId xmlns:p14="http://schemas.microsoft.com/office/powerpoint/2010/main" val="402147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8" grpId="0"/>
      <p:bldP spid="19" grpId="0"/>
      <p:bldP spid="20" grpId="0"/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74024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61330" y="1495581"/>
            <a:ext cx="5943600" cy="76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4" rIns="91427" bIns="45714">
            <a:spAutoFit/>
          </a:bodyPr>
          <a:lstStyle/>
          <a:p>
            <a:r>
              <a:rPr lang="en-GB" sz="4400" b="1" dirty="0">
                <a:solidFill>
                  <a:srgbClr val="0000FF"/>
                </a:solidFill>
                <a:latin typeface="VNI-Ariston" pitchFamily="2" charset="0"/>
              </a:rPr>
              <a:t>Hello every one !!!</a:t>
            </a:r>
            <a:endParaRPr lang="en-US" sz="4400" b="1" dirty="0">
              <a:solidFill>
                <a:srgbClr val="0000FF"/>
              </a:solidFill>
              <a:latin typeface="VNI-Aristo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40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31175" y="493393"/>
            <a:ext cx="912241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in blank with a word/phrase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81355" y="489485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4140" y="38684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C87834F-7D4E-DC4F-B289-4BD36772E971}"/>
              </a:ext>
            </a:extLst>
          </p:cNvPr>
          <p:cNvGraphicFramePr>
            <a:graphicFrameLocks noGrp="1"/>
          </p:cNvGraphicFramePr>
          <p:nvPr/>
        </p:nvGraphicFramePr>
        <p:xfrm>
          <a:off x="1120429" y="1250802"/>
          <a:ext cx="9033164" cy="822960"/>
        </p:xfrm>
        <a:graphic>
          <a:graphicData uri="http://schemas.openxmlformats.org/drawingml/2006/table">
            <a:tbl>
              <a:tblPr firstRow="1" bandRow="1"/>
              <a:tblGrid>
                <a:gridCol w="9033164">
                  <a:extLst>
                    <a:ext uri="{9D8B030D-6E8A-4147-A177-3AD203B41FA5}">
                      <a16:colId xmlns:a16="http://schemas.microsoft.com/office/drawing/2014/main" val="16054038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painting eggs              Christmas               Mid-Autumn Festival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candy apples                Cannes Film Festival               turkey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91900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33746D36-1096-444F-94A6-D5A95FF851EA}"/>
              </a:ext>
            </a:extLst>
          </p:cNvPr>
          <p:cNvSpPr/>
          <p:nvPr/>
        </p:nvSpPr>
        <p:spPr>
          <a:xfrm>
            <a:off x="1031175" y="2263024"/>
            <a:ext cx="10037926" cy="3359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At ______________, people give gifts to each other.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My children love ______________ at Easter.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How many ______________ do you need for the Halloween party?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At the _________________, there are many interesting films.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Performing lion dances is one of the activities at the _________________.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Bill’s mum is cooking a ______________ for Thanksgiving. </a:t>
            </a:r>
          </a:p>
        </p:txBody>
      </p:sp>
      <p:sp>
        <p:nvSpPr>
          <p:cNvPr id="24" name="Flowchart: Process 23"/>
          <p:cNvSpPr/>
          <p:nvPr/>
        </p:nvSpPr>
        <p:spPr>
          <a:xfrm>
            <a:off x="127322" y="114300"/>
            <a:ext cx="11968222" cy="6622166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Down Arrow Callout 1"/>
          <p:cNvSpPr/>
          <p:nvPr/>
        </p:nvSpPr>
        <p:spPr>
          <a:xfrm>
            <a:off x="10153593" y="5960963"/>
            <a:ext cx="1273215" cy="682906"/>
          </a:xfrm>
          <a:prstGeom prst="downArrowCallou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A9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14242365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28861" y="285998"/>
            <a:ext cx="5755900" cy="69754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121903" tIns="60952" rIns="121903" bIns="60952" rtlCol="0">
            <a:spAutoFit/>
          </a:bodyPr>
          <a:lstStyle/>
          <a:p>
            <a:r>
              <a:rPr lang="en-US" sz="37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 BIG WHEEL GAME</a:t>
            </a:r>
          </a:p>
        </p:txBody>
      </p:sp>
      <p:sp>
        <p:nvSpPr>
          <p:cNvPr id="24" name="Heptagon 23">
            <a:hlinkClick r:id="rId3" action="ppaction://hlinksldjump"/>
          </p:cNvPr>
          <p:cNvSpPr/>
          <p:nvPr/>
        </p:nvSpPr>
        <p:spPr>
          <a:xfrm>
            <a:off x="8349529" y="2546039"/>
            <a:ext cx="1164861" cy="847631"/>
          </a:xfrm>
          <a:prstGeom prst="heptagon">
            <a:avLst/>
          </a:prstGeom>
          <a:ln w="38100">
            <a:solidFill>
              <a:srgbClr val="7030A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333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 </a:t>
            </a:r>
          </a:p>
        </p:txBody>
      </p:sp>
      <p:sp>
        <p:nvSpPr>
          <p:cNvPr id="25" name="Heptagon 24">
            <a:hlinkClick r:id="rId4" action="ppaction://hlinksldjump"/>
          </p:cNvPr>
          <p:cNvSpPr/>
          <p:nvPr/>
        </p:nvSpPr>
        <p:spPr>
          <a:xfrm>
            <a:off x="7054974" y="2546039"/>
            <a:ext cx="1164861" cy="847631"/>
          </a:xfrm>
          <a:prstGeom prst="heptagon">
            <a:avLst/>
          </a:prstGeom>
          <a:ln w="38100">
            <a:solidFill>
              <a:srgbClr val="7030A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333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8" name="Heptagon 27">
            <a:hlinkClick r:id="rId5" action="ppaction://hlinksldjump"/>
          </p:cNvPr>
          <p:cNvSpPr/>
          <p:nvPr/>
        </p:nvSpPr>
        <p:spPr>
          <a:xfrm>
            <a:off x="8349529" y="3532553"/>
            <a:ext cx="1164861" cy="847631"/>
          </a:xfrm>
          <a:prstGeom prst="heptagon">
            <a:avLst/>
          </a:prstGeom>
          <a:ln w="38100">
            <a:solidFill>
              <a:srgbClr val="7030A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333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 </a:t>
            </a:r>
          </a:p>
        </p:txBody>
      </p:sp>
      <p:sp>
        <p:nvSpPr>
          <p:cNvPr id="29" name="Heptagon 28">
            <a:hlinkClick r:id="rId6" action="ppaction://hlinksldjump"/>
          </p:cNvPr>
          <p:cNvSpPr/>
          <p:nvPr/>
        </p:nvSpPr>
        <p:spPr>
          <a:xfrm>
            <a:off x="7054974" y="3532553"/>
            <a:ext cx="1164861" cy="847631"/>
          </a:xfrm>
          <a:prstGeom prst="heptagon">
            <a:avLst/>
          </a:prstGeom>
          <a:ln w="38100">
            <a:solidFill>
              <a:srgbClr val="7030A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333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0" name="Heptagon 29">
            <a:hlinkClick r:id="rId7" action="ppaction://hlinksldjump"/>
          </p:cNvPr>
          <p:cNvSpPr/>
          <p:nvPr/>
        </p:nvSpPr>
        <p:spPr>
          <a:xfrm>
            <a:off x="8349529" y="4552939"/>
            <a:ext cx="1164861" cy="847631"/>
          </a:xfrm>
          <a:prstGeom prst="heptagon">
            <a:avLst/>
          </a:prstGeom>
          <a:ln w="38100">
            <a:solidFill>
              <a:srgbClr val="7030A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333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6 </a:t>
            </a:r>
          </a:p>
        </p:txBody>
      </p:sp>
      <p:sp>
        <p:nvSpPr>
          <p:cNvPr id="31" name="Heptagon 30">
            <a:hlinkClick r:id="rId8" action="ppaction://hlinksldjump"/>
          </p:cNvPr>
          <p:cNvSpPr/>
          <p:nvPr/>
        </p:nvSpPr>
        <p:spPr>
          <a:xfrm>
            <a:off x="7054974" y="4552939"/>
            <a:ext cx="1164861" cy="847631"/>
          </a:xfrm>
          <a:prstGeom prst="heptagon">
            <a:avLst/>
          </a:prstGeom>
          <a:ln w="38100">
            <a:solidFill>
              <a:srgbClr val="7030A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333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2" name="Oval 31"/>
          <p:cNvSpPr/>
          <p:nvPr/>
        </p:nvSpPr>
        <p:spPr>
          <a:xfrm>
            <a:off x="3121332" y="3273927"/>
            <a:ext cx="925684" cy="938506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0070C0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66361" y="1911525"/>
            <a:ext cx="4053423" cy="3881106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759217" y="2170623"/>
            <a:ext cx="3672971" cy="3478178"/>
            <a:chOff x="1664057" y="1689804"/>
            <a:chExt cx="4550777" cy="4334825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4057" y="1689804"/>
              <a:ext cx="4550777" cy="4334825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 rot="8423036">
              <a:off x="4976048" y="2357132"/>
              <a:ext cx="724985" cy="9301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50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0800000">
              <a:off x="5405879" y="3325020"/>
              <a:ext cx="724985" cy="9301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13924436">
              <a:off x="4609507" y="4404224"/>
              <a:ext cx="1180380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-20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5260811">
              <a:off x="4032787" y="4996078"/>
              <a:ext cx="966646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60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17460542">
              <a:off x="3081158" y="5040240"/>
              <a:ext cx="966647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05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9555165">
              <a:off x="2324280" y="4329591"/>
              <a:ext cx="885285" cy="9301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-15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901338" y="3468023"/>
              <a:ext cx="724985" cy="9301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20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 rot="2072863">
              <a:off x="2290337" y="2270687"/>
              <a:ext cx="724985" cy="9301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30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3722183">
              <a:off x="2867447" y="1860363"/>
              <a:ext cx="966646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6338192">
              <a:off x="4058427" y="1932787"/>
              <a:ext cx="966647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40</a:t>
              </a:r>
            </a:p>
          </p:txBody>
        </p:sp>
      </p:grpSp>
      <p:sp>
        <p:nvSpPr>
          <p:cNvPr id="46" name="Isosceles Triangle 45"/>
          <p:cNvSpPr/>
          <p:nvPr/>
        </p:nvSpPr>
        <p:spPr>
          <a:xfrm rot="5400000">
            <a:off x="268457" y="3352857"/>
            <a:ext cx="418755" cy="955670"/>
          </a:xfrm>
          <a:prstGeom prst="triangl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2086756" y="3402313"/>
            <a:ext cx="1122557" cy="1010464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0070C0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SPIN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091508" y="1503188"/>
            <a:ext cx="2279765" cy="523208"/>
          </a:xfrm>
          <a:prstGeom prst="rect">
            <a:avLst/>
          </a:prstGeom>
          <a:noFill/>
        </p:spPr>
        <p:txBody>
          <a:bodyPr wrap="none" lIns="91427" tIns="45714" rIns="91427" bIns="45714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QUESTIONS</a:t>
            </a:r>
          </a:p>
        </p:txBody>
      </p:sp>
      <p:sp>
        <p:nvSpPr>
          <p:cNvPr id="2" name="Right Arrow 1">
            <a:hlinkClick r:id="rId10" action="ppaction://hlinksldjump"/>
          </p:cNvPr>
          <p:cNvSpPr/>
          <p:nvPr/>
        </p:nvSpPr>
        <p:spPr>
          <a:xfrm>
            <a:off x="5421086" y="6223518"/>
            <a:ext cx="550506" cy="3359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2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8" grpId="0" animBg="1"/>
      <p:bldP spid="29" grpId="0" animBg="1"/>
      <p:bldP spid="30" grpId="0" animBg="1"/>
      <p:bldP spid="31" grpId="0" animBg="1"/>
      <p:bldP spid="32" grpId="0" bldLvl="0" animBg="1"/>
      <p:bldP spid="32" grpId="1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31175" y="493393"/>
            <a:ext cx="912241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in blank with a word/phrase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81355" y="489485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4140" y="38684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C87834F-7D4E-DC4F-B289-4BD36772E971}"/>
              </a:ext>
            </a:extLst>
          </p:cNvPr>
          <p:cNvGraphicFramePr>
            <a:graphicFrameLocks noGrp="1"/>
          </p:cNvGraphicFramePr>
          <p:nvPr/>
        </p:nvGraphicFramePr>
        <p:xfrm>
          <a:off x="1120429" y="1250802"/>
          <a:ext cx="9033164" cy="822960"/>
        </p:xfrm>
        <a:graphic>
          <a:graphicData uri="http://schemas.openxmlformats.org/drawingml/2006/table">
            <a:tbl>
              <a:tblPr firstRow="1" bandRow="1"/>
              <a:tblGrid>
                <a:gridCol w="9033164">
                  <a:extLst>
                    <a:ext uri="{9D8B030D-6E8A-4147-A177-3AD203B41FA5}">
                      <a16:colId xmlns:a16="http://schemas.microsoft.com/office/drawing/2014/main" val="16054038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painting eggs              Christmas               Mid-Autumn Festival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candy apples                Cannes Film Festival               turkey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91900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33746D36-1096-444F-94A6-D5A95FF851EA}"/>
              </a:ext>
            </a:extLst>
          </p:cNvPr>
          <p:cNvSpPr/>
          <p:nvPr/>
        </p:nvSpPr>
        <p:spPr>
          <a:xfrm>
            <a:off x="1031175" y="2263024"/>
            <a:ext cx="1003792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At ______________, people give gifts to each other.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54E2F0-B332-434F-924A-05A334B56081}"/>
              </a:ext>
            </a:extLst>
          </p:cNvPr>
          <p:cNvSpPr txBox="1"/>
          <p:nvPr/>
        </p:nvSpPr>
        <p:spPr>
          <a:xfrm>
            <a:off x="2094318" y="2416976"/>
            <a:ext cx="2755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Christmas</a:t>
            </a:r>
          </a:p>
        </p:txBody>
      </p:sp>
      <p:sp>
        <p:nvSpPr>
          <p:cNvPr id="24" name="Flowchart: Process 23"/>
          <p:cNvSpPr/>
          <p:nvPr/>
        </p:nvSpPr>
        <p:spPr>
          <a:xfrm>
            <a:off x="127322" y="114300"/>
            <a:ext cx="11968222" cy="6622166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5-Point Star 8">
            <a:hlinkClick r:id="rId3" action="ppaction://hlinksldjump"/>
          </p:cNvPr>
          <p:cNvSpPr/>
          <p:nvPr/>
        </p:nvSpPr>
        <p:spPr>
          <a:xfrm>
            <a:off x="10153593" y="5952931"/>
            <a:ext cx="782320" cy="669468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903" tIns="60952" rIns="121903" bIns="60952" rtlCol="0" anchor="ctr"/>
          <a:lstStyle/>
          <a:p>
            <a:pPr algn="ctr"/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314863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31175" y="493393"/>
            <a:ext cx="912241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in blank with a word/phrase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81355" y="489485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4140" y="38684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C87834F-7D4E-DC4F-B289-4BD36772E971}"/>
              </a:ext>
            </a:extLst>
          </p:cNvPr>
          <p:cNvGraphicFramePr>
            <a:graphicFrameLocks noGrp="1"/>
          </p:cNvGraphicFramePr>
          <p:nvPr/>
        </p:nvGraphicFramePr>
        <p:xfrm>
          <a:off x="1120429" y="1250802"/>
          <a:ext cx="9033164" cy="822960"/>
        </p:xfrm>
        <a:graphic>
          <a:graphicData uri="http://schemas.openxmlformats.org/drawingml/2006/table">
            <a:tbl>
              <a:tblPr firstRow="1" bandRow="1"/>
              <a:tblGrid>
                <a:gridCol w="9033164">
                  <a:extLst>
                    <a:ext uri="{9D8B030D-6E8A-4147-A177-3AD203B41FA5}">
                      <a16:colId xmlns:a16="http://schemas.microsoft.com/office/drawing/2014/main" val="16054038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painting eggs              Christmas               Mid-Autumn Festival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candy apples                Cannes Film Festival               turkey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91900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33746D36-1096-444F-94A6-D5A95FF851EA}"/>
              </a:ext>
            </a:extLst>
          </p:cNvPr>
          <p:cNvSpPr/>
          <p:nvPr/>
        </p:nvSpPr>
        <p:spPr>
          <a:xfrm>
            <a:off x="1031175" y="1932725"/>
            <a:ext cx="10037926" cy="1493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2. My children love ______________ at Easter.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7B0EAD-1240-634B-8D58-683C126BEBBF}"/>
              </a:ext>
            </a:extLst>
          </p:cNvPr>
          <p:cNvSpPr txBox="1"/>
          <p:nvPr/>
        </p:nvSpPr>
        <p:spPr>
          <a:xfrm>
            <a:off x="4571071" y="2773483"/>
            <a:ext cx="2755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painting eggs</a:t>
            </a:r>
          </a:p>
        </p:txBody>
      </p:sp>
      <p:sp>
        <p:nvSpPr>
          <p:cNvPr id="24" name="Flowchart: Process 23"/>
          <p:cNvSpPr/>
          <p:nvPr/>
        </p:nvSpPr>
        <p:spPr>
          <a:xfrm>
            <a:off x="127322" y="114300"/>
            <a:ext cx="11968222" cy="6622166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5-Point Star 8">
            <a:hlinkClick r:id="rId3" action="ppaction://hlinksldjump"/>
          </p:cNvPr>
          <p:cNvSpPr/>
          <p:nvPr/>
        </p:nvSpPr>
        <p:spPr>
          <a:xfrm>
            <a:off x="10153593" y="5952931"/>
            <a:ext cx="782320" cy="669468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903" tIns="60952" rIns="121903" bIns="60952" rtlCol="0" anchor="ctr"/>
          <a:lstStyle/>
          <a:p>
            <a:pPr algn="ctr"/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2260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31175" y="493393"/>
            <a:ext cx="912241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in blank with a word/phrase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81355" y="489485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4140" y="38684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C87834F-7D4E-DC4F-B289-4BD36772E9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5544662"/>
              </p:ext>
            </p:extLst>
          </p:nvPr>
        </p:nvGraphicFramePr>
        <p:xfrm>
          <a:off x="1120429" y="1250802"/>
          <a:ext cx="9033164" cy="822960"/>
        </p:xfrm>
        <a:graphic>
          <a:graphicData uri="http://schemas.openxmlformats.org/drawingml/2006/table">
            <a:tbl>
              <a:tblPr firstRow="1" bandRow="1"/>
              <a:tblGrid>
                <a:gridCol w="9033164">
                  <a:extLst>
                    <a:ext uri="{9D8B030D-6E8A-4147-A177-3AD203B41FA5}">
                      <a16:colId xmlns:a16="http://schemas.microsoft.com/office/drawing/2014/main" val="16054038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painting eggs              Christmas               Mid-Autumn Festival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candy apples                Cannes Film Festival               turkey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91900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33746D36-1096-444F-94A6-D5A95FF851EA}"/>
              </a:ext>
            </a:extLst>
          </p:cNvPr>
          <p:cNvSpPr/>
          <p:nvPr/>
        </p:nvSpPr>
        <p:spPr>
          <a:xfrm>
            <a:off x="1031175" y="2263024"/>
            <a:ext cx="1074027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3. How many ______________ do you need for the Halloween party? </a:t>
            </a:r>
          </a:p>
        </p:txBody>
      </p:sp>
      <p:sp>
        <p:nvSpPr>
          <p:cNvPr id="24" name="Flowchart: Process 23"/>
          <p:cNvSpPr/>
          <p:nvPr/>
        </p:nvSpPr>
        <p:spPr>
          <a:xfrm>
            <a:off x="127322" y="114300"/>
            <a:ext cx="11968222" cy="6622166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F533CF-EE72-504B-B29E-C56A876A2227}"/>
              </a:ext>
            </a:extLst>
          </p:cNvPr>
          <p:cNvSpPr txBox="1"/>
          <p:nvPr/>
        </p:nvSpPr>
        <p:spPr>
          <a:xfrm>
            <a:off x="3127015" y="2401523"/>
            <a:ext cx="2755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candy apples</a:t>
            </a:r>
          </a:p>
        </p:txBody>
      </p:sp>
      <p:sp>
        <p:nvSpPr>
          <p:cNvPr id="9" name="5-Point Star 8">
            <a:hlinkClick r:id="rId3" action="ppaction://hlinksldjump"/>
          </p:cNvPr>
          <p:cNvSpPr/>
          <p:nvPr/>
        </p:nvSpPr>
        <p:spPr>
          <a:xfrm>
            <a:off x="10153593" y="5952931"/>
            <a:ext cx="782320" cy="669468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903" tIns="60952" rIns="121903" bIns="60952" rtlCol="0" anchor="ctr"/>
          <a:lstStyle/>
          <a:p>
            <a:pPr algn="ctr"/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330878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31175" y="493393"/>
            <a:ext cx="912241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in blank with a word/phrase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81355" y="489485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4140" y="38684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C87834F-7D4E-DC4F-B289-4BD36772E971}"/>
              </a:ext>
            </a:extLst>
          </p:cNvPr>
          <p:cNvGraphicFramePr>
            <a:graphicFrameLocks noGrp="1"/>
          </p:cNvGraphicFramePr>
          <p:nvPr/>
        </p:nvGraphicFramePr>
        <p:xfrm>
          <a:off x="1120429" y="1250802"/>
          <a:ext cx="9033164" cy="822960"/>
        </p:xfrm>
        <a:graphic>
          <a:graphicData uri="http://schemas.openxmlformats.org/drawingml/2006/table">
            <a:tbl>
              <a:tblPr firstRow="1" bandRow="1"/>
              <a:tblGrid>
                <a:gridCol w="9033164">
                  <a:extLst>
                    <a:ext uri="{9D8B030D-6E8A-4147-A177-3AD203B41FA5}">
                      <a16:colId xmlns:a16="http://schemas.microsoft.com/office/drawing/2014/main" val="16054038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painting eggs              Christmas               Mid-Autumn Festival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candy apples                Cannes Film Festival               turkey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91900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33746D36-1096-444F-94A6-D5A95FF851EA}"/>
              </a:ext>
            </a:extLst>
          </p:cNvPr>
          <p:cNvSpPr/>
          <p:nvPr/>
        </p:nvSpPr>
        <p:spPr>
          <a:xfrm>
            <a:off x="1031175" y="2418306"/>
            <a:ext cx="10037926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4. At the  _________________, there are many interesting films.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EB88BF-F82C-F14E-A178-65562BC51DC2}"/>
              </a:ext>
            </a:extLst>
          </p:cNvPr>
          <p:cNvSpPr txBox="1"/>
          <p:nvPr/>
        </p:nvSpPr>
        <p:spPr>
          <a:xfrm>
            <a:off x="2437472" y="2524788"/>
            <a:ext cx="3454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Cannes Film Festival</a:t>
            </a:r>
          </a:p>
        </p:txBody>
      </p:sp>
      <p:sp>
        <p:nvSpPr>
          <p:cNvPr id="24" name="Flowchart: Process 23"/>
          <p:cNvSpPr/>
          <p:nvPr/>
        </p:nvSpPr>
        <p:spPr>
          <a:xfrm>
            <a:off x="127322" y="114300"/>
            <a:ext cx="11968222" cy="6622166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5-Point Star 8">
            <a:hlinkClick r:id="rId3" action="ppaction://hlinksldjump"/>
          </p:cNvPr>
          <p:cNvSpPr/>
          <p:nvPr/>
        </p:nvSpPr>
        <p:spPr>
          <a:xfrm>
            <a:off x="10153593" y="5952931"/>
            <a:ext cx="782320" cy="669468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903" tIns="60952" rIns="121903" bIns="60952" rtlCol="0" anchor="ctr"/>
          <a:lstStyle/>
          <a:p>
            <a:pPr algn="ctr"/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117400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31175" y="493393"/>
            <a:ext cx="912241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in blank with a word/phrase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81355" y="489485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4140" y="38684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C87834F-7D4E-DC4F-B289-4BD36772E971}"/>
              </a:ext>
            </a:extLst>
          </p:cNvPr>
          <p:cNvGraphicFramePr>
            <a:graphicFrameLocks noGrp="1"/>
          </p:cNvGraphicFramePr>
          <p:nvPr/>
        </p:nvGraphicFramePr>
        <p:xfrm>
          <a:off x="1120429" y="1250802"/>
          <a:ext cx="9033164" cy="822960"/>
        </p:xfrm>
        <a:graphic>
          <a:graphicData uri="http://schemas.openxmlformats.org/drawingml/2006/table">
            <a:tbl>
              <a:tblPr firstRow="1" bandRow="1"/>
              <a:tblGrid>
                <a:gridCol w="9033164">
                  <a:extLst>
                    <a:ext uri="{9D8B030D-6E8A-4147-A177-3AD203B41FA5}">
                      <a16:colId xmlns:a16="http://schemas.microsoft.com/office/drawing/2014/main" val="16054038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painting eggs              Christmas               Mid-Autumn Festival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candy apples                Cannes Film Festival               turkey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91900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33746D36-1096-444F-94A6-D5A95FF851EA}"/>
              </a:ext>
            </a:extLst>
          </p:cNvPr>
          <p:cNvSpPr/>
          <p:nvPr/>
        </p:nvSpPr>
        <p:spPr>
          <a:xfrm>
            <a:off x="411374" y="2547746"/>
            <a:ext cx="1141795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5. Performing lion dances is one of the activities at the _________________.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72252B-2879-534C-9DEA-9F2CC1C23F21}"/>
              </a:ext>
            </a:extLst>
          </p:cNvPr>
          <p:cNvSpPr txBox="1"/>
          <p:nvPr/>
        </p:nvSpPr>
        <p:spPr>
          <a:xfrm>
            <a:off x="8397326" y="2674670"/>
            <a:ext cx="343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Mid-Autumn Festival</a:t>
            </a:r>
          </a:p>
        </p:txBody>
      </p:sp>
      <p:sp>
        <p:nvSpPr>
          <p:cNvPr id="24" name="Flowchart: Process 23"/>
          <p:cNvSpPr/>
          <p:nvPr/>
        </p:nvSpPr>
        <p:spPr>
          <a:xfrm>
            <a:off x="127322" y="114300"/>
            <a:ext cx="11968222" cy="6622166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5-Point Star 8">
            <a:hlinkClick r:id="rId3" action="ppaction://hlinksldjump"/>
          </p:cNvPr>
          <p:cNvSpPr/>
          <p:nvPr/>
        </p:nvSpPr>
        <p:spPr>
          <a:xfrm>
            <a:off x="10153593" y="5952931"/>
            <a:ext cx="782320" cy="669468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903" tIns="60952" rIns="121903" bIns="60952" rtlCol="0" anchor="ctr"/>
          <a:lstStyle/>
          <a:p>
            <a:pPr algn="ctr"/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286233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31175" y="493393"/>
            <a:ext cx="912241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in blank with a word/phrase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81355" y="489485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4140" y="38684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C87834F-7D4E-DC4F-B289-4BD36772E971}"/>
              </a:ext>
            </a:extLst>
          </p:cNvPr>
          <p:cNvGraphicFramePr>
            <a:graphicFrameLocks noGrp="1"/>
          </p:cNvGraphicFramePr>
          <p:nvPr/>
        </p:nvGraphicFramePr>
        <p:xfrm>
          <a:off x="1120429" y="1250802"/>
          <a:ext cx="9033164" cy="822960"/>
        </p:xfrm>
        <a:graphic>
          <a:graphicData uri="http://schemas.openxmlformats.org/drawingml/2006/table">
            <a:tbl>
              <a:tblPr firstRow="1" bandRow="1"/>
              <a:tblGrid>
                <a:gridCol w="9033164">
                  <a:extLst>
                    <a:ext uri="{9D8B030D-6E8A-4147-A177-3AD203B41FA5}">
                      <a16:colId xmlns:a16="http://schemas.microsoft.com/office/drawing/2014/main" val="16054038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painting eggs              Christmas               Mid-Autumn Festival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candy apples                Cannes Film Festival               turkey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91900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33746D36-1096-444F-94A6-D5A95FF851EA}"/>
              </a:ext>
            </a:extLst>
          </p:cNvPr>
          <p:cNvSpPr/>
          <p:nvPr/>
        </p:nvSpPr>
        <p:spPr>
          <a:xfrm>
            <a:off x="1031175" y="2263024"/>
            <a:ext cx="1003792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6. Bill’s mum is cooking a _____________for Thanksgiving. </a:t>
            </a:r>
          </a:p>
        </p:txBody>
      </p:sp>
      <p:sp>
        <p:nvSpPr>
          <p:cNvPr id="24" name="Flowchart: Process 23"/>
          <p:cNvSpPr/>
          <p:nvPr/>
        </p:nvSpPr>
        <p:spPr>
          <a:xfrm>
            <a:off x="127322" y="114300"/>
            <a:ext cx="11968222" cy="6622166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72252B-2879-534C-9DEA-9F2CC1C23F21}"/>
              </a:ext>
            </a:extLst>
          </p:cNvPr>
          <p:cNvSpPr txBox="1"/>
          <p:nvPr/>
        </p:nvSpPr>
        <p:spPr>
          <a:xfrm>
            <a:off x="5341610" y="2356968"/>
            <a:ext cx="17999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C00000"/>
                </a:solidFill>
              </a:rPr>
              <a:t>turkey</a:t>
            </a:r>
          </a:p>
          <a:p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0" name="5-Point Star 9">
            <a:hlinkClick r:id="rId3" action="ppaction://hlinksldjump"/>
          </p:cNvPr>
          <p:cNvSpPr/>
          <p:nvPr/>
        </p:nvSpPr>
        <p:spPr>
          <a:xfrm>
            <a:off x="10153593" y="5952931"/>
            <a:ext cx="782320" cy="669468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903" tIns="60952" rIns="121903" bIns="60952" rtlCol="0" anchor="ctr"/>
          <a:lstStyle/>
          <a:p>
            <a:pPr algn="ctr"/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412339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31175" y="493393"/>
            <a:ext cx="912241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in blank with a word/phrase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81355" y="489485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4140" y="38684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C87834F-7D4E-DC4F-B289-4BD36772E971}"/>
              </a:ext>
            </a:extLst>
          </p:cNvPr>
          <p:cNvGraphicFramePr>
            <a:graphicFrameLocks noGrp="1"/>
          </p:cNvGraphicFramePr>
          <p:nvPr/>
        </p:nvGraphicFramePr>
        <p:xfrm>
          <a:off x="1120429" y="1250802"/>
          <a:ext cx="9033164" cy="822960"/>
        </p:xfrm>
        <a:graphic>
          <a:graphicData uri="http://schemas.openxmlformats.org/drawingml/2006/table">
            <a:tbl>
              <a:tblPr firstRow="1" bandRow="1"/>
              <a:tblGrid>
                <a:gridCol w="9033164">
                  <a:extLst>
                    <a:ext uri="{9D8B030D-6E8A-4147-A177-3AD203B41FA5}">
                      <a16:colId xmlns:a16="http://schemas.microsoft.com/office/drawing/2014/main" val="16054038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painting eggs              Christmas               Mid-Autumn Festival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candy apples                Cannes Film Festival               turkey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91900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33746D36-1096-444F-94A6-D5A95FF851EA}"/>
              </a:ext>
            </a:extLst>
          </p:cNvPr>
          <p:cNvSpPr/>
          <p:nvPr/>
        </p:nvSpPr>
        <p:spPr>
          <a:xfrm>
            <a:off x="1031175" y="2263024"/>
            <a:ext cx="1003792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At ______________, people give gifts to each other.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My children love ______________ at Easter.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How many ______________ do you need for the Halloween party?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At the  ___________________, there are many interesting films.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Performing lion dances is one of the activities at the _________________.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Bill’s mum is cooking a ______________ for Thanksgiving. </a:t>
            </a:r>
          </a:p>
        </p:txBody>
      </p:sp>
      <p:sp>
        <p:nvSpPr>
          <p:cNvPr id="24" name="Flowchart: Process 23"/>
          <p:cNvSpPr/>
          <p:nvPr/>
        </p:nvSpPr>
        <p:spPr>
          <a:xfrm>
            <a:off x="127322" y="114300"/>
            <a:ext cx="11968222" cy="6622166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54E2F0-B332-434F-924A-05A334B56081}"/>
              </a:ext>
            </a:extLst>
          </p:cNvPr>
          <p:cNvSpPr txBox="1"/>
          <p:nvPr/>
        </p:nvSpPr>
        <p:spPr>
          <a:xfrm>
            <a:off x="1966997" y="2338565"/>
            <a:ext cx="2755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Christmas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7B0EAD-1240-634B-8D58-683C126BEBBF}"/>
              </a:ext>
            </a:extLst>
          </p:cNvPr>
          <p:cNvSpPr txBox="1"/>
          <p:nvPr/>
        </p:nvSpPr>
        <p:spPr>
          <a:xfrm>
            <a:off x="3679820" y="2884180"/>
            <a:ext cx="2755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painting eggs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F533CF-EE72-504B-B29E-C56A876A2227}"/>
              </a:ext>
            </a:extLst>
          </p:cNvPr>
          <p:cNvSpPr txBox="1"/>
          <p:nvPr/>
        </p:nvSpPr>
        <p:spPr>
          <a:xfrm>
            <a:off x="2927453" y="3418975"/>
            <a:ext cx="2755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candy apples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EB88BF-F82C-F14E-A178-65562BC51DC2}"/>
              </a:ext>
            </a:extLst>
          </p:cNvPr>
          <p:cNvSpPr txBox="1"/>
          <p:nvPr/>
        </p:nvSpPr>
        <p:spPr>
          <a:xfrm>
            <a:off x="2345015" y="3983329"/>
            <a:ext cx="3454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Cannes Film Festival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72252B-2879-534C-9DEA-9F2CC1C23F21}"/>
              </a:ext>
            </a:extLst>
          </p:cNvPr>
          <p:cNvSpPr txBox="1"/>
          <p:nvPr/>
        </p:nvSpPr>
        <p:spPr>
          <a:xfrm>
            <a:off x="7994809" y="4506549"/>
            <a:ext cx="343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Mid-Autumn Festival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72252B-2879-534C-9DEA-9F2CC1C23F21}"/>
              </a:ext>
            </a:extLst>
          </p:cNvPr>
          <p:cNvSpPr txBox="1"/>
          <p:nvPr/>
        </p:nvSpPr>
        <p:spPr>
          <a:xfrm>
            <a:off x="4722855" y="5063739"/>
            <a:ext cx="17999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rgbClr val="C00000"/>
                </a:solidFill>
              </a:rPr>
              <a:t>turkey</a:t>
            </a:r>
          </a:p>
          <a:p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9636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55299" y="39542"/>
            <a:ext cx="450162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PRONUNCIATION</a:t>
            </a:r>
          </a:p>
        </p:txBody>
      </p:sp>
      <p:pic>
        <p:nvPicPr>
          <p:cNvPr id="8194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357" y="1172955"/>
            <a:ext cx="2808998" cy="213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51411" y="526624"/>
            <a:ext cx="43279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Stress in two-syllable words</a:t>
            </a:r>
          </a:p>
        </p:txBody>
      </p:sp>
      <p:sp>
        <p:nvSpPr>
          <p:cNvPr id="2" name="Rectangle 1"/>
          <p:cNvSpPr/>
          <p:nvPr/>
        </p:nvSpPr>
        <p:spPr>
          <a:xfrm>
            <a:off x="285040" y="1112208"/>
            <a:ext cx="7512394" cy="1015663"/>
          </a:xfrm>
          <a:prstGeom prst="rect">
            <a:avLst/>
          </a:prstGeom>
          <a:solidFill>
            <a:srgbClr val="FBB040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- </a:t>
            </a:r>
            <a:r>
              <a:rPr lang="vi-VN" sz="2000" dirty="0"/>
              <a:t>Phần lớn danh từ và tính từ trong tiếng Anh có hai âm tiết thì trọng âm thường rơi vào âm tiết thứ nhất.</a:t>
            </a:r>
          </a:p>
        </p:txBody>
      </p:sp>
      <p:sp>
        <p:nvSpPr>
          <p:cNvPr id="5" name="Rectangle 4"/>
          <p:cNvSpPr/>
          <p:nvPr/>
        </p:nvSpPr>
        <p:spPr>
          <a:xfrm>
            <a:off x="772403" y="2208818"/>
            <a:ext cx="32674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171717"/>
                </a:solidFill>
                <a:latin typeface="Arial" panose="020B0604020202020204" pitchFamily="34" charset="0"/>
              </a:rPr>
              <a:t>- money (n.) /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ˈ</a:t>
            </a:r>
            <a:r>
              <a:rPr lang="en-US" sz="2000" dirty="0" err="1">
                <a:solidFill>
                  <a:srgbClr val="171717"/>
                </a:solidFill>
                <a:latin typeface="Arial" panose="020B0604020202020204" pitchFamily="34" charset="0"/>
              </a:rPr>
              <a:t>mʌni</a:t>
            </a:r>
            <a:r>
              <a:rPr lang="en-US" sz="2000" dirty="0">
                <a:solidFill>
                  <a:srgbClr val="171717"/>
                </a:solidFill>
                <a:latin typeface="Arial" panose="020B0604020202020204" pitchFamily="34" charset="0"/>
              </a:rPr>
              <a:t>/ 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171717"/>
                </a:solidFill>
                <a:latin typeface="Arial" panose="020B0604020202020204" pitchFamily="34" charset="0"/>
              </a:rPr>
              <a:t>- artist (n.) /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ˈ</a:t>
            </a:r>
            <a:r>
              <a:rPr lang="en-US" sz="2000" dirty="0" err="1">
                <a:solidFill>
                  <a:srgbClr val="171717"/>
                </a:solidFill>
                <a:latin typeface="Arial" panose="020B0604020202020204" pitchFamily="34" charset="0"/>
              </a:rPr>
              <a:t>ɑːtɪst</a:t>
            </a:r>
            <a:r>
              <a:rPr lang="en-US" sz="2000" dirty="0">
                <a:solidFill>
                  <a:srgbClr val="171717"/>
                </a:solidFill>
                <a:latin typeface="Arial" panose="020B0604020202020204" pitchFamily="34" charset="0"/>
              </a:rPr>
              <a:t>/ 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171717"/>
                </a:solidFill>
                <a:latin typeface="Arial" panose="020B0604020202020204" pitchFamily="34" charset="0"/>
              </a:rPr>
              <a:t>- lovely (adj.) /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ˈ</a:t>
            </a:r>
            <a:r>
              <a:rPr lang="en-US" sz="2000" dirty="0" err="1">
                <a:solidFill>
                  <a:srgbClr val="171717"/>
                </a:solidFill>
                <a:latin typeface="Arial" panose="020B0604020202020204" pitchFamily="34" charset="0"/>
              </a:rPr>
              <a:t>lʌvli</a:t>
            </a:r>
            <a:r>
              <a:rPr lang="en-US" sz="2000" dirty="0">
                <a:solidFill>
                  <a:srgbClr val="171717"/>
                </a:solidFill>
                <a:latin typeface="Arial" panose="020B0604020202020204" pitchFamily="34" charset="0"/>
              </a:rPr>
              <a:t>/  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171717"/>
                </a:solidFill>
                <a:latin typeface="Arial" panose="020B0604020202020204" pitchFamily="34" charset="0"/>
              </a:rPr>
              <a:t>- healthy (adj.) /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ˈ</a:t>
            </a:r>
            <a:r>
              <a:rPr lang="en-US" sz="2000" dirty="0" err="1">
                <a:solidFill>
                  <a:srgbClr val="171717"/>
                </a:solidFill>
                <a:latin typeface="Arial" panose="020B0604020202020204" pitchFamily="34" charset="0"/>
              </a:rPr>
              <a:t>hel</a:t>
            </a:r>
            <a:r>
              <a:rPr lang="el-GR" sz="2000" dirty="0">
                <a:solidFill>
                  <a:srgbClr val="171717"/>
                </a:solidFill>
                <a:latin typeface="Arial" panose="020B0604020202020204" pitchFamily="34" charset="0"/>
              </a:rPr>
              <a:t>θ</a:t>
            </a:r>
            <a:r>
              <a:rPr lang="en-US" sz="2000" dirty="0" err="1">
                <a:solidFill>
                  <a:srgbClr val="171717"/>
                </a:solidFill>
                <a:latin typeface="Arial" panose="020B0604020202020204" pitchFamily="34" charset="0"/>
              </a:rPr>
              <a:t>i</a:t>
            </a:r>
            <a:r>
              <a:rPr lang="en-US" sz="2000" dirty="0">
                <a:solidFill>
                  <a:srgbClr val="171717"/>
                </a:solidFill>
                <a:latin typeface="Arial" panose="020B0604020202020204" pitchFamily="34" charset="0"/>
              </a:rPr>
              <a:t>/  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265792" y="4156443"/>
            <a:ext cx="8878207" cy="553998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2000" dirty="0">
                <a:solidFill>
                  <a:prstClr val="black"/>
                </a:solidFill>
              </a:rPr>
              <a:t>- Hầu hết động từ có hai âm tiết thì trọng âm sẽ rơi vào âm tiết thứ hai.</a:t>
            </a:r>
          </a:p>
        </p:txBody>
      </p:sp>
      <p:sp>
        <p:nvSpPr>
          <p:cNvPr id="7" name="Rectangle 6"/>
          <p:cNvSpPr/>
          <p:nvPr/>
        </p:nvSpPr>
        <p:spPr>
          <a:xfrm>
            <a:off x="951410" y="4746797"/>
            <a:ext cx="31540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accept (v) </a:t>
            </a:r>
            <a:r>
              <a:rPr lang="en-US" sz="2000" dirty="0">
                <a:solidFill>
                  <a:srgbClr val="1D2A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dirty="0" err="1">
                <a:solidFill>
                  <a:srgbClr val="1D2A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əkˈsept</a:t>
            </a:r>
            <a:r>
              <a:rPr lang="en-US" sz="2000" dirty="0">
                <a:solidFill>
                  <a:srgbClr val="1D2A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invite (v) </a:t>
            </a:r>
            <a:r>
              <a:rPr lang="en-US" dirty="0"/>
              <a:t>/</a:t>
            </a:r>
            <a:r>
              <a:rPr lang="en-US" dirty="0" err="1"/>
              <a:t>ɪnˈvaɪt</a:t>
            </a:r>
            <a:r>
              <a:rPr lang="en-US" dirty="0"/>
              <a:t>/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provide (v)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prəˈvaɪd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refuse (v) </a:t>
            </a:r>
            <a:r>
              <a:rPr lang="en-US" dirty="0"/>
              <a:t>/</a:t>
            </a:r>
            <a:r>
              <a:rPr lang="en-US" dirty="0" err="1"/>
              <a:t>rɪˈfjuːz</a:t>
            </a:r>
            <a:r>
              <a:rPr lang="en-US" dirty="0"/>
              <a:t>/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ukmonac0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65792" y="2246161"/>
            <a:ext cx="487363" cy="487363"/>
          </a:xfrm>
          <a:prstGeom prst="rect">
            <a:avLst/>
          </a:prstGeom>
        </p:spPr>
      </p:pic>
      <p:pic>
        <p:nvPicPr>
          <p:cNvPr id="8" name="ukartic01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65791" y="2742157"/>
            <a:ext cx="487363" cy="487363"/>
          </a:xfrm>
          <a:prstGeom prst="rect">
            <a:avLst/>
          </a:prstGeom>
        </p:spPr>
      </p:pic>
      <p:pic>
        <p:nvPicPr>
          <p:cNvPr id="9" name="ukloudn019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65790" y="3229520"/>
            <a:ext cx="487363" cy="487363"/>
          </a:xfrm>
          <a:prstGeom prst="rect">
            <a:avLst/>
          </a:prstGeom>
        </p:spPr>
      </p:pic>
      <p:pic>
        <p:nvPicPr>
          <p:cNvPr id="10" name="ukheads01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46540" y="3692982"/>
            <a:ext cx="487363" cy="487363"/>
          </a:xfrm>
          <a:prstGeom prst="rect">
            <a:avLst/>
          </a:prstGeom>
        </p:spPr>
      </p:pic>
      <p:pic>
        <p:nvPicPr>
          <p:cNvPr id="13" name="ukac___020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85040" y="4808100"/>
            <a:ext cx="487363" cy="487363"/>
          </a:xfrm>
          <a:prstGeom prst="rect">
            <a:avLst/>
          </a:prstGeom>
        </p:spPr>
      </p:pic>
      <p:pic>
        <p:nvPicPr>
          <p:cNvPr id="14" name="ukinvig01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65790" y="5240869"/>
            <a:ext cx="487363" cy="487363"/>
          </a:xfrm>
          <a:prstGeom prst="rect">
            <a:avLst/>
          </a:prstGeom>
        </p:spPr>
      </p:pic>
      <p:pic>
        <p:nvPicPr>
          <p:cNvPr id="15" name="ukprove007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85040" y="5702433"/>
            <a:ext cx="487363" cy="487363"/>
          </a:xfrm>
          <a:prstGeom prst="rect">
            <a:avLst/>
          </a:prstGeom>
        </p:spPr>
      </p:pic>
      <p:pic>
        <p:nvPicPr>
          <p:cNvPr id="16" name="ukrefre015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65790" y="61242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6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9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97"/>
            <a:ext cx="12192000" cy="722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reeform 4"/>
          <p:cNvSpPr/>
          <p:nvPr/>
        </p:nvSpPr>
        <p:spPr>
          <a:xfrm>
            <a:off x="3977081" y="5312012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7F9F41-D49E-194E-93AF-E4C199A1A983}"/>
              </a:ext>
            </a:extLst>
          </p:cNvPr>
          <p:cNvSpPr/>
          <p:nvPr/>
        </p:nvSpPr>
        <p:spPr>
          <a:xfrm>
            <a:off x="3900220" y="141486"/>
            <a:ext cx="2919878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</a:rPr>
              <a:t>Game</a:t>
            </a:r>
            <a:r>
              <a:rPr lang="en-US" sz="2800" dirty="0">
                <a:solidFill>
                  <a:schemeClr val="tx1"/>
                </a:solidFill>
              </a:rPr>
              <a:t>: </a:t>
            </a:r>
            <a:r>
              <a:rPr lang="en-US" sz="2800" b="1" dirty="0">
                <a:solidFill>
                  <a:srgbClr val="002060"/>
                </a:solidFill>
              </a:rPr>
              <a:t>Hot seat</a:t>
            </a:r>
            <a:endParaRPr lang="en-GB" sz="2800" b="1" dirty="0">
              <a:solidFill>
                <a:srgbClr val="00206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49C325-8C43-5748-877B-67B293ACE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966" y="2044719"/>
            <a:ext cx="3325715" cy="2761179"/>
          </a:xfrm>
          <a:prstGeom prst="rect">
            <a:avLst/>
          </a:prstGeom>
        </p:spPr>
      </p:pic>
      <p:sp>
        <p:nvSpPr>
          <p:cNvPr id="9" name="Google Shape;147;p5"/>
          <p:cNvSpPr/>
          <p:nvPr/>
        </p:nvSpPr>
        <p:spPr>
          <a:xfrm>
            <a:off x="135808" y="74644"/>
            <a:ext cx="2150589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C00000"/>
                </a:solidFill>
                <a:latin typeface="Arial Black" panose="020B0A04020102020204" pitchFamily="34" charset="0"/>
                <a:ea typeface="Calibri"/>
                <a:cs typeface="Calibri"/>
                <a:sym typeface="Calibri"/>
              </a:rPr>
              <a:t>WARM-UP</a:t>
            </a:r>
            <a:endParaRPr sz="2000" b="1">
              <a:solidFill>
                <a:srgbClr val="C00000"/>
              </a:solidFill>
              <a:latin typeface="Arial Black" panose="020B0A040201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69447" y="1210648"/>
            <a:ext cx="6619324" cy="45243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GB" sz="3200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Each leader stands against the board.</a:t>
            </a:r>
            <a:endParaRPr lang="en-US" sz="3200" kern="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GB" sz="3200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Teacher shows/ writes the names of the festivals .</a:t>
            </a:r>
            <a:endParaRPr lang="en-US" sz="3200" kern="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GB" sz="3200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Other members from each team describe the festivals and let the leader guess the names of the festivals.</a:t>
            </a:r>
            <a:endParaRPr lang="en-US" sz="3200" kern="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GB" sz="3200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The team with more correct answers is the winner.</a:t>
            </a:r>
            <a:endParaRPr lang="en-US" sz="3200" u="none" strike="noStrike" kern="0" spc="0" dirty="0">
              <a:ln>
                <a:noFill/>
              </a:ln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43791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77474" y="990105"/>
            <a:ext cx="1089025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Listen and repeat. Then underline the stressed syllable in each word.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56515" y="949164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300" y="84652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8D47C0B-5867-1D47-B808-EC2DD213DD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3051524"/>
              </p:ext>
            </p:extLst>
          </p:nvPr>
        </p:nvGraphicFramePr>
        <p:xfrm>
          <a:off x="1839996" y="1898807"/>
          <a:ext cx="8128000" cy="32509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524211829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8045206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Nouns and Adjectives</a:t>
                      </a:r>
                      <a:endParaRPr lang="en-US" sz="2800" dirty="0"/>
                    </a:p>
                  </a:txBody>
                  <a:tcPr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Verbs</a:t>
                      </a:r>
                      <a:endParaRPr lang="en-US" sz="2800" dirty="0"/>
                    </a:p>
                  </a:txBody>
                  <a:tcPr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9690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costume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fireworks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turkey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happy</a:t>
                      </a:r>
                    </a:p>
                  </a:txBody>
                  <a:tcPr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enjoy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decide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discuss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prepare</a:t>
                      </a:r>
                    </a:p>
                  </a:txBody>
                  <a:tcPr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677184"/>
                  </a:ext>
                </a:extLst>
              </a:tr>
            </a:tbl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1B2BD4A-7251-5346-AEC9-9E1B6619FB6C}"/>
              </a:ext>
            </a:extLst>
          </p:cNvPr>
          <p:cNvCxnSpPr/>
          <p:nvPr/>
        </p:nvCxnSpPr>
        <p:spPr>
          <a:xfrm>
            <a:off x="3334098" y="3201644"/>
            <a:ext cx="43891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FB5A5A4-3658-E244-85AC-6870B6864F5D}"/>
              </a:ext>
            </a:extLst>
          </p:cNvPr>
          <p:cNvCxnSpPr>
            <a:cxnSpLocks/>
          </p:cNvCxnSpPr>
          <p:nvPr/>
        </p:nvCxnSpPr>
        <p:spPr>
          <a:xfrm>
            <a:off x="3261952" y="3832114"/>
            <a:ext cx="37676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C7DEEF-4065-7648-A5A4-9B368926DBEE}"/>
              </a:ext>
            </a:extLst>
          </p:cNvPr>
          <p:cNvCxnSpPr>
            <a:cxnSpLocks/>
          </p:cNvCxnSpPr>
          <p:nvPr/>
        </p:nvCxnSpPr>
        <p:spPr>
          <a:xfrm>
            <a:off x="3477383" y="4453517"/>
            <a:ext cx="32267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B1ABC84-59E2-D74A-A8FB-831CCA65274F}"/>
              </a:ext>
            </a:extLst>
          </p:cNvPr>
          <p:cNvCxnSpPr>
            <a:cxnSpLocks/>
          </p:cNvCxnSpPr>
          <p:nvPr/>
        </p:nvCxnSpPr>
        <p:spPr>
          <a:xfrm>
            <a:off x="3414976" y="5109939"/>
            <a:ext cx="4474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4069F0E-542B-0942-8292-50F73EBC143C}"/>
              </a:ext>
            </a:extLst>
          </p:cNvPr>
          <p:cNvCxnSpPr>
            <a:cxnSpLocks/>
          </p:cNvCxnSpPr>
          <p:nvPr/>
        </p:nvCxnSpPr>
        <p:spPr>
          <a:xfrm>
            <a:off x="7919561" y="3184227"/>
            <a:ext cx="34575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7A84000-79E8-7B4D-8360-9D7B141B1C20}"/>
              </a:ext>
            </a:extLst>
          </p:cNvPr>
          <p:cNvCxnSpPr>
            <a:cxnSpLocks/>
          </p:cNvCxnSpPr>
          <p:nvPr/>
        </p:nvCxnSpPr>
        <p:spPr>
          <a:xfrm>
            <a:off x="7826407" y="3851341"/>
            <a:ext cx="54606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DD4B6FE-F03E-FB4E-9DD3-34BF2B2071AE}"/>
              </a:ext>
            </a:extLst>
          </p:cNvPr>
          <p:cNvCxnSpPr>
            <a:cxnSpLocks/>
          </p:cNvCxnSpPr>
          <p:nvPr/>
        </p:nvCxnSpPr>
        <p:spPr>
          <a:xfrm>
            <a:off x="7843465" y="4465662"/>
            <a:ext cx="54606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5B0A95C-5659-E540-ADC3-5ACA7DCA507B}"/>
              </a:ext>
            </a:extLst>
          </p:cNvPr>
          <p:cNvCxnSpPr>
            <a:cxnSpLocks/>
          </p:cNvCxnSpPr>
          <p:nvPr/>
        </p:nvCxnSpPr>
        <p:spPr>
          <a:xfrm>
            <a:off x="7919561" y="5109939"/>
            <a:ext cx="53863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55299" y="39542"/>
            <a:ext cx="450162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PRONUNCIATION</a:t>
            </a:r>
          </a:p>
        </p:txBody>
      </p:sp>
      <p:pic>
        <p:nvPicPr>
          <p:cNvPr id="2" name="06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54357" y="1369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3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61436" y="631214"/>
            <a:ext cx="10890258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sentences. Underline the stressed syllables in the bold words.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06045" y="697830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8830" y="59519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3" name="Rectangle 2"/>
          <p:cNvSpPr/>
          <p:nvPr/>
        </p:nvSpPr>
        <p:spPr>
          <a:xfrm>
            <a:off x="961436" y="1585321"/>
            <a:ext cx="8201891" cy="3682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/>
              <a:t>We’re going to </a:t>
            </a:r>
            <a:r>
              <a:rPr lang="en-US" sz="2400" b="1" dirty="0"/>
              <a:t>attend</a:t>
            </a:r>
            <a:r>
              <a:rPr lang="en-US" sz="2400" dirty="0"/>
              <a:t> an Easter </a:t>
            </a:r>
            <a:r>
              <a:rPr lang="en-US" sz="2400" b="1" dirty="0"/>
              <a:t>party</a:t>
            </a:r>
            <a:r>
              <a:rPr lang="en-US" sz="2400" dirty="0"/>
              <a:t> at Nick’s house. 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/>
              <a:t>The </a:t>
            </a:r>
            <a:r>
              <a:rPr lang="en-US" sz="2400" b="1" dirty="0"/>
              <a:t>dancers</a:t>
            </a:r>
            <a:r>
              <a:rPr lang="en-US" sz="2400" dirty="0"/>
              <a:t> will </a:t>
            </a:r>
            <a:r>
              <a:rPr lang="en-US" sz="2400" b="1" dirty="0"/>
              <a:t>perform</a:t>
            </a:r>
            <a:r>
              <a:rPr lang="en-US" sz="2400" dirty="0"/>
              <a:t> traditional dances at the festival. 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/>
              <a:t>At </a:t>
            </a:r>
            <a:r>
              <a:rPr lang="en-US" sz="2400" b="1" dirty="0"/>
              <a:t>Christmas</a:t>
            </a:r>
            <a:r>
              <a:rPr lang="en-US" sz="2400" dirty="0"/>
              <a:t>, people usually buy </a:t>
            </a:r>
            <a:r>
              <a:rPr lang="en-US" sz="2400" b="1" dirty="0"/>
              <a:t>presents</a:t>
            </a:r>
            <a:r>
              <a:rPr lang="en-US" sz="2400" dirty="0"/>
              <a:t> for their family. 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/>
              <a:t>Did you go to the Da Lat </a:t>
            </a:r>
            <a:r>
              <a:rPr lang="en-US" sz="2400" b="1" dirty="0"/>
              <a:t>Flower</a:t>
            </a:r>
            <a:r>
              <a:rPr lang="en-US" sz="2400" dirty="0"/>
              <a:t> Festival with your </a:t>
            </a:r>
            <a:r>
              <a:rPr lang="en-US" sz="2400" b="1" dirty="0"/>
              <a:t>parents</a:t>
            </a:r>
            <a:r>
              <a:rPr lang="en-US" sz="2400" dirty="0"/>
              <a:t>? 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/>
              <a:t>My aunt is </a:t>
            </a:r>
            <a:r>
              <a:rPr lang="en-US" sz="2400" b="1" dirty="0"/>
              <a:t>clever</a:t>
            </a:r>
            <a:r>
              <a:rPr lang="en-US" sz="2400" dirty="0"/>
              <a:t> and </a:t>
            </a:r>
            <a:r>
              <a:rPr lang="en-US" sz="2400" b="1" dirty="0"/>
              <a:t>patient</a:t>
            </a:r>
            <a:r>
              <a:rPr lang="en-US" sz="2400" dirty="0"/>
              <a:t>.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BF7A042-4A78-874A-BC69-C946FA8CE562}"/>
              </a:ext>
            </a:extLst>
          </p:cNvPr>
          <p:cNvCxnSpPr/>
          <p:nvPr/>
        </p:nvCxnSpPr>
        <p:spPr>
          <a:xfrm>
            <a:off x="3651564" y="2213995"/>
            <a:ext cx="43891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488C2D1-FB2B-2444-8140-BA37520BA39E}"/>
              </a:ext>
            </a:extLst>
          </p:cNvPr>
          <p:cNvCxnSpPr>
            <a:cxnSpLocks/>
          </p:cNvCxnSpPr>
          <p:nvPr/>
        </p:nvCxnSpPr>
        <p:spPr>
          <a:xfrm>
            <a:off x="5391352" y="2213995"/>
            <a:ext cx="36198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AE3D43D-35E0-214C-A48A-34BE8F896281}"/>
              </a:ext>
            </a:extLst>
          </p:cNvPr>
          <p:cNvCxnSpPr/>
          <p:nvPr/>
        </p:nvCxnSpPr>
        <p:spPr>
          <a:xfrm>
            <a:off x="1944144" y="2958462"/>
            <a:ext cx="43891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4CFAB14-EA09-7842-9380-A43CB7EA0A79}"/>
              </a:ext>
            </a:extLst>
          </p:cNvPr>
          <p:cNvCxnSpPr>
            <a:cxnSpLocks/>
          </p:cNvCxnSpPr>
          <p:nvPr/>
        </p:nvCxnSpPr>
        <p:spPr>
          <a:xfrm>
            <a:off x="3942877" y="2958462"/>
            <a:ext cx="59586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27213F2-2AF3-7C49-A67D-633015245BBF}"/>
              </a:ext>
            </a:extLst>
          </p:cNvPr>
          <p:cNvCxnSpPr>
            <a:cxnSpLocks/>
          </p:cNvCxnSpPr>
          <p:nvPr/>
        </p:nvCxnSpPr>
        <p:spPr>
          <a:xfrm>
            <a:off x="1763962" y="3694837"/>
            <a:ext cx="61909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F05913D-B593-D74F-98AD-EB7ECAC0626D}"/>
              </a:ext>
            </a:extLst>
          </p:cNvPr>
          <p:cNvCxnSpPr>
            <a:cxnSpLocks/>
          </p:cNvCxnSpPr>
          <p:nvPr/>
        </p:nvCxnSpPr>
        <p:spPr>
          <a:xfrm>
            <a:off x="5533880" y="3694837"/>
            <a:ext cx="36511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87C573C-4A14-3B45-B824-2800F50BBA67}"/>
              </a:ext>
            </a:extLst>
          </p:cNvPr>
          <p:cNvCxnSpPr>
            <a:cxnSpLocks/>
          </p:cNvCxnSpPr>
          <p:nvPr/>
        </p:nvCxnSpPr>
        <p:spPr>
          <a:xfrm>
            <a:off x="4444584" y="4415028"/>
            <a:ext cx="53191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23F5765-D87A-DA4C-9277-F98816BCD665}"/>
              </a:ext>
            </a:extLst>
          </p:cNvPr>
          <p:cNvCxnSpPr>
            <a:cxnSpLocks/>
          </p:cNvCxnSpPr>
          <p:nvPr/>
        </p:nvCxnSpPr>
        <p:spPr>
          <a:xfrm>
            <a:off x="7592386" y="4415028"/>
            <a:ext cx="29724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A21FFBE-E486-CD4B-8311-B0B8371339D5}"/>
              </a:ext>
            </a:extLst>
          </p:cNvPr>
          <p:cNvCxnSpPr>
            <a:cxnSpLocks/>
          </p:cNvCxnSpPr>
          <p:nvPr/>
        </p:nvCxnSpPr>
        <p:spPr>
          <a:xfrm>
            <a:off x="2777624" y="5135219"/>
            <a:ext cx="26488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93894C8-ABE8-FB4E-BA0E-8361E3D09575}"/>
              </a:ext>
            </a:extLst>
          </p:cNvPr>
          <p:cNvCxnSpPr>
            <a:cxnSpLocks/>
          </p:cNvCxnSpPr>
          <p:nvPr/>
        </p:nvCxnSpPr>
        <p:spPr>
          <a:xfrm>
            <a:off x="4099829" y="5136298"/>
            <a:ext cx="34475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06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02227" y="1438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6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200" b="1" dirty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pic>
        <p:nvPicPr>
          <p:cNvPr id="9222" name="Picture 6" descr="130+ Funny Telephone Game Phrase Ideas - Meebi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250" y="1544183"/>
            <a:ext cx="5114477" cy="314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904513" y="1696240"/>
            <a:ext cx="551901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To test students' quick reaction.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57120" y="207665"/>
            <a:ext cx="5187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/>
                </a:solidFill>
              </a:rPr>
              <a:t>Game: </a:t>
            </a:r>
            <a:r>
              <a:rPr lang="en-US" sz="3600" b="1" dirty="0">
                <a:solidFill>
                  <a:srgbClr val="048DA4"/>
                </a:solidFill>
              </a:rPr>
              <a:t>Up and down</a:t>
            </a:r>
          </a:p>
        </p:txBody>
      </p:sp>
    </p:spTree>
    <p:extLst>
      <p:ext uri="{BB962C8B-B14F-4D97-AF65-F5344CB8AC3E}">
        <p14:creationId xmlns:p14="http://schemas.microsoft.com/office/powerpoint/2010/main" val="1023603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77941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981160409"/>
              </p:ext>
            </p:extLst>
          </p:nvPr>
        </p:nvGraphicFramePr>
        <p:xfrm>
          <a:off x="3086092" y="1188331"/>
          <a:ext cx="6264101" cy="3522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0" y="-285592"/>
            <a:ext cx="12700000" cy="714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23600" y="381003"/>
            <a:ext cx="7924800" cy="1354201"/>
          </a:xfrm>
          <a:prstGeom prst="rect">
            <a:avLst/>
          </a:prstGeom>
          <a:noFill/>
        </p:spPr>
        <p:txBody>
          <a:bodyPr lIns="121903" tIns="60952" rIns="121903" bIns="60952">
            <a:spAutoFit/>
          </a:bodyPr>
          <a:lstStyle/>
          <a:p>
            <a:pPr algn="ctr">
              <a:defRPr/>
            </a:pPr>
            <a:r>
              <a:rPr lang="en-US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homework</a:t>
            </a:r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1472419" y="3048000"/>
            <a:ext cx="9753600" cy="1764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3" tIns="60952" rIns="121903" bIns="60952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Blip>
                <a:blip r:embed="rId3"/>
              </a:buBlip>
            </a:pPr>
            <a:r>
              <a:rPr lang="en-US" altLang="vi-VN" sz="5333" dirty="0">
                <a:latin typeface="Calibri" pitchFamily="34" charset="0"/>
              </a:rPr>
              <a:t>Redo all the exercises. </a:t>
            </a:r>
          </a:p>
          <a:p>
            <a:pPr>
              <a:buFontTx/>
              <a:buBlip>
                <a:blip r:embed="rId3"/>
              </a:buBlip>
            </a:pPr>
            <a:r>
              <a:rPr lang="en-US" altLang="vi-VN" sz="5333" dirty="0">
                <a:latin typeface="Calibri" pitchFamily="34" charset="0"/>
              </a:rPr>
              <a:t>Prepare A CLOSER LOOK 2.</a:t>
            </a:r>
          </a:p>
        </p:txBody>
      </p:sp>
    </p:spTree>
    <p:extLst>
      <p:ext uri="{BB962C8B-B14F-4D97-AF65-F5344CB8AC3E}">
        <p14:creationId xmlns:p14="http://schemas.microsoft.com/office/powerpoint/2010/main" val="4172429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CC2ECF-4F75-4D40-82AF-2FF2C19DC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472" y="1193426"/>
            <a:ext cx="7756264" cy="43209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8AEDAF-4600-BA41-A7FF-27EC181EF7FB}"/>
              </a:ext>
            </a:extLst>
          </p:cNvPr>
          <p:cNvSpPr txBox="1"/>
          <p:nvPr/>
        </p:nvSpPr>
        <p:spPr>
          <a:xfrm>
            <a:off x="4638500" y="5651623"/>
            <a:ext cx="2914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/>
                </a:solidFill>
              </a:rPr>
              <a:t>Christmas</a:t>
            </a:r>
          </a:p>
        </p:txBody>
      </p:sp>
    </p:spTree>
    <p:extLst>
      <p:ext uri="{BB962C8B-B14F-4D97-AF65-F5344CB8AC3E}">
        <p14:creationId xmlns:p14="http://schemas.microsoft.com/office/powerpoint/2010/main" val="132507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58ED5F-F575-4944-A8FA-A3F69A958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3579" y="1285545"/>
            <a:ext cx="8315648" cy="41578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EF5D83-332A-FE45-95F0-D6A2BB721E51}"/>
              </a:ext>
            </a:extLst>
          </p:cNvPr>
          <p:cNvSpPr txBox="1"/>
          <p:nvPr/>
        </p:nvSpPr>
        <p:spPr>
          <a:xfrm>
            <a:off x="3695622" y="5645607"/>
            <a:ext cx="4591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/>
                </a:solidFill>
              </a:rPr>
              <a:t>Tet</a:t>
            </a:r>
          </a:p>
        </p:txBody>
      </p:sp>
    </p:spTree>
    <p:extLst>
      <p:ext uri="{BB962C8B-B14F-4D97-AF65-F5344CB8AC3E}">
        <p14:creationId xmlns:p14="http://schemas.microsoft.com/office/powerpoint/2010/main" val="28117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38500" y="5651623"/>
            <a:ext cx="2914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/>
                </a:solidFill>
              </a:rPr>
              <a:t>La Tomatina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319826-563C-044B-A5D1-EBAA42A3F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5787" y="1583466"/>
            <a:ext cx="5620422" cy="374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260" y="1611983"/>
            <a:ext cx="5599522" cy="38178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78343" y="5589182"/>
            <a:ext cx="28632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A9A5"/>
                </a:solidFill>
                <a:latin typeface="OpenSansBold"/>
              </a:rPr>
              <a:t>Halloween</a:t>
            </a:r>
            <a:r>
              <a:rPr lang="en-US" sz="4000" dirty="0">
                <a:solidFill>
                  <a:srgbClr val="00A9A5"/>
                </a:solidFill>
                <a:latin typeface="OpenSans"/>
              </a:rPr>
              <a:t> </a:t>
            </a:r>
            <a:endParaRPr lang="en-US" sz="4000" dirty="0">
              <a:solidFill>
                <a:srgbClr val="00A9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40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72D3DF-6395-6B43-845F-BB6291ED46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1703" y="1224036"/>
            <a:ext cx="6848587" cy="45557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63599C-C67E-304E-B33B-6C52A7335B17}"/>
              </a:ext>
            </a:extLst>
          </p:cNvPr>
          <p:cNvSpPr txBox="1"/>
          <p:nvPr/>
        </p:nvSpPr>
        <p:spPr>
          <a:xfrm>
            <a:off x="3800217" y="5920564"/>
            <a:ext cx="4591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/>
                </a:solidFill>
              </a:rPr>
              <a:t>Mid-Autumn Festival</a:t>
            </a:r>
          </a:p>
        </p:txBody>
      </p:sp>
    </p:spTree>
    <p:extLst>
      <p:ext uri="{BB962C8B-B14F-4D97-AF65-F5344CB8AC3E}">
        <p14:creationId xmlns:p14="http://schemas.microsoft.com/office/powerpoint/2010/main" val="380653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6BD19E-9B92-9642-8FA1-513C41A93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2882" y="1498862"/>
            <a:ext cx="6182432" cy="4242061"/>
          </a:xfrm>
          <a:prstGeom prst="rect">
            <a:avLst/>
          </a:prstGeom>
        </p:spPr>
      </p:pic>
      <p:sp>
        <p:nvSpPr>
          <p:cNvPr id="7" name="Google Shape;1881;p31"/>
          <p:cNvSpPr txBox="1">
            <a:spLocks/>
          </p:cNvSpPr>
          <p:nvPr/>
        </p:nvSpPr>
        <p:spPr>
          <a:xfrm>
            <a:off x="3261761" y="5740923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000" b="1" dirty="0">
                <a:solidFill>
                  <a:srgbClr val="F7941E"/>
                </a:solidFill>
              </a:rPr>
              <a:t>Thanksgiving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18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3377</TotalTime>
  <Words>1226</Words>
  <Application>Microsoft Macintosh PowerPoint</Application>
  <PresentationFormat>Widescreen</PresentationFormat>
  <Paragraphs>281</Paragraphs>
  <Slides>34</Slides>
  <Notes>21</Notes>
  <HiddenSlides>0</HiddenSlides>
  <MMClips>10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7" baseType="lpstr">
      <vt:lpstr>Adobe Gothic Std B</vt:lpstr>
      <vt:lpstr>Arial</vt:lpstr>
      <vt:lpstr>Arial Black</vt:lpstr>
      <vt:lpstr>Calibri</vt:lpstr>
      <vt:lpstr>Calibri (Body)</vt:lpstr>
      <vt:lpstr>Calibri Light</vt:lpstr>
      <vt:lpstr>Myriad Pro</vt:lpstr>
      <vt:lpstr>OpenSans</vt:lpstr>
      <vt:lpstr>OpenSansBold</vt:lpstr>
      <vt:lpstr>Times New Roman</vt:lpstr>
      <vt:lpstr>VNI-Ariston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moonprincess142@gmail.com</cp:lastModifiedBy>
  <cp:revision>233</cp:revision>
  <dcterms:created xsi:type="dcterms:W3CDTF">2020-12-09T02:04:09Z</dcterms:created>
  <dcterms:modified xsi:type="dcterms:W3CDTF">2023-07-20T17:39:28Z</dcterms:modified>
</cp:coreProperties>
</file>